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handoutMasterIdLst>
    <p:handoutMasterId r:id="rId50"/>
  </p:handoutMasterIdLst>
  <p:sldIdLst>
    <p:sldId id="332" r:id="rId2"/>
    <p:sldId id="333" r:id="rId3"/>
    <p:sldId id="400" r:id="rId4"/>
    <p:sldId id="355" r:id="rId5"/>
    <p:sldId id="354" r:id="rId6"/>
    <p:sldId id="276" r:id="rId7"/>
    <p:sldId id="290" r:id="rId8"/>
    <p:sldId id="357" r:id="rId9"/>
    <p:sldId id="356" r:id="rId10"/>
    <p:sldId id="358" r:id="rId11"/>
    <p:sldId id="393" r:id="rId12"/>
    <p:sldId id="391" r:id="rId13"/>
    <p:sldId id="394" r:id="rId14"/>
    <p:sldId id="300" r:id="rId15"/>
    <p:sldId id="264" r:id="rId16"/>
    <p:sldId id="289" r:id="rId17"/>
    <p:sldId id="359" r:id="rId18"/>
    <p:sldId id="288" r:id="rId19"/>
    <p:sldId id="360" r:id="rId20"/>
    <p:sldId id="361" r:id="rId21"/>
    <p:sldId id="396" r:id="rId22"/>
    <p:sldId id="363" r:id="rId23"/>
    <p:sldId id="398" r:id="rId24"/>
    <p:sldId id="364" r:id="rId25"/>
    <p:sldId id="365" r:id="rId26"/>
    <p:sldId id="311" r:id="rId27"/>
    <p:sldId id="373" r:id="rId28"/>
    <p:sldId id="374" r:id="rId29"/>
    <p:sldId id="376" r:id="rId30"/>
    <p:sldId id="371" r:id="rId31"/>
    <p:sldId id="377" r:id="rId32"/>
    <p:sldId id="378" r:id="rId33"/>
    <p:sldId id="379" r:id="rId34"/>
    <p:sldId id="380" r:id="rId35"/>
    <p:sldId id="383" r:id="rId36"/>
    <p:sldId id="381" r:id="rId37"/>
    <p:sldId id="382" r:id="rId38"/>
    <p:sldId id="397" r:id="rId39"/>
    <p:sldId id="395" r:id="rId40"/>
    <p:sldId id="392" r:id="rId41"/>
    <p:sldId id="366" r:id="rId42"/>
    <p:sldId id="367" r:id="rId43"/>
    <p:sldId id="368" r:id="rId44"/>
    <p:sldId id="370" r:id="rId45"/>
    <p:sldId id="292" r:id="rId46"/>
    <p:sldId id="390" r:id="rId47"/>
    <p:sldId id="293" r:id="rId48"/>
  </p:sldIdLst>
  <p:sldSz cx="9144000" cy="5143500" type="screen16x9"/>
  <p:notesSz cx="6858000" cy="9144000"/>
  <p:embeddedFontLst>
    <p:embeddedFont>
      <p:font typeface="Source Sans Pro" panose="020B0503030403020204" pitchFamily="34" charset="0"/>
      <p:regular r:id="rId51"/>
      <p:bold r:id="rId52"/>
      <p:italic r:id="rId53"/>
      <p:boldItalic r:id="rId54"/>
    </p:embeddedFont>
    <p:embeddedFont>
      <p:font typeface="Source Sans Pro Light" panose="020F0302020204030204" pitchFamily="34" charset="0"/>
      <p:regular r:id="rId55"/>
      <p:italic r:id="rId56"/>
    </p:embeddedFont>
    <p:embeddedFont>
      <p:font typeface="Source Sans Pro SemiBold" panose="020F0502020204030204" pitchFamily="34" charset="0"/>
      <p:regular r:id="rId57"/>
      <p:bold r:id="rId58"/>
      <p:italic r:id="rId59"/>
      <p:boldItalic r:id="rId60"/>
    </p:embeddedFont>
    <p:embeddedFont>
      <p:font typeface="Source Serif Pro Semibold" panose="020F050202020403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96" userDrawn="1">
          <p15:clr>
            <a:srgbClr val="A4A3A4"/>
          </p15:clr>
        </p15:guide>
        <p15:guide id="2" orient="horz" pos="708" userDrawn="1">
          <p15:clr>
            <a:srgbClr val="A4A3A4"/>
          </p15:clr>
        </p15:guide>
        <p15:guide id="3" pos="816" userDrawn="1">
          <p15:clr>
            <a:srgbClr val="A4A3A4"/>
          </p15:clr>
        </p15:guide>
        <p15:guide id="4" orient="horz" pos="1308" userDrawn="1">
          <p15:clr>
            <a:srgbClr val="A4A3A4"/>
          </p15:clr>
        </p15:guide>
        <p15:guide id="5" orient="horz" pos="1044" userDrawn="1">
          <p15:clr>
            <a:srgbClr val="A4A3A4"/>
          </p15:clr>
        </p15:guide>
        <p15:guide id="6" orient="horz" pos="3036" userDrawn="1">
          <p15:clr>
            <a:srgbClr val="A4A3A4"/>
          </p15:clr>
        </p15:guide>
        <p15:guide id="7" pos="5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9"/>
    <p:restoredTop sz="70253"/>
  </p:normalViewPr>
  <p:slideViewPr>
    <p:cSldViewPr snapToGrid="0" snapToObjects="1">
      <p:cViewPr varScale="1">
        <p:scale>
          <a:sx n="93" d="100"/>
          <a:sy n="93" d="100"/>
        </p:scale>
        <p:origin x="1720" y="200"/>
      </p:cViewPr>
      <p:guideLst>
        <p:guide orient="horz" pos="996"/>
        <p:guide orient="horz" pos="708"/>
        <p:guide pos="816"/>
        <p:guide orient="horz" pos="1308"/>
        <p:guide orient="horz" pos="1044"/>
        <p:guide orient="horz" pos="3036"/>
        <p:guide pos="576"/>
      </p:guideLst>
    </p:cSldViewPr>
  </p:slideViewPr>
  <p:notesTextViewPr>
    <p:cViewPr>
      <p:scale>
        <a:sx n="105" d="100"/>
        <a:sy n="105" d="100"/>
      </p:scale>
      <p:origin x="0" y="0"/>
    </p:cViewPr>
  </p:notesText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1516F1-F2B6-F341-8B4B-CED2FBF076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DBD1B4E-9153-E144-9723-5C890CACE0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C83556-B841-D04A-AA02-DE27A8AA066A}" type="datetimeFigureOut">
              <a:rPr lang="en-US" smtClean="0"/>
              <a:t>2/17/22</a:t>
            </a:fld>
            <a:endParaRPr lang="en-US"/>
          </a:p>
        </p:txBody>
      </p:sp>
      <p:sp>
        <p:nvSpPr>
          <p:cNvPr id="4" name="Footer Placeholder 3">
            <a:extLst>
              <a:ext uri="{FF2B5EF4-FFF2-40B4-BE49-F238E27FC236}">
                <a16:creationId xmlns:a16="http://schemas.microsoft.com/office/drawing/2014/main" id="{778C4AC9-49E0-7D46-90D6-5BA3867E28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9E3651-72A6-9D44-BC1F-C6BEF15EF1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3F381F-8B2F-0D44-B112-AD1BCCE26706}" type="slidenum">
              <a:rPr lang="en-US" smtClean="0"/>
              <a:t>‹#›</a:t>
            </a:fld>
            <a:endParaRPr lang="en-US"/>
          </a:p>
        </p:txBody>
      </p:sp>
    </p:spTree>
    <p:extLst>
      <p:ext uri="{BB962C8B-B14F-4D97-AF65-F5344CB8AC3E}">
        <p14:creationId xmlns:p14="http://schemas.microsoft.com/office/powerpoint/2010/main" val="24291007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fbfe6b9cf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fbfe6b9cf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Notes:</a:t>
            </a:r>
          </a:p>
          <a:p>
            <a:pPr marL="171450" marR="0" lvl="0" indent="-171450" algn="l" defTabSz="914400" rtl="0" eaLnBrk="1" fontAlgn="auto" latinLnBrk="0" hangingPunct="1">
              <a:lnSpc>
                <a:spcPct val="100000"/>
              </a:lnSpc>
              <a:spcBef>
                <a:spcPts val="800"/>
              </a:spcBef>
              <a:spcAft>
                <a:spcPts val="150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All pages must be associated with a Master Page Template. The default Master Page Template is Blank with no defined elements. </a:t>
            </a:r>
          </a:p>
          <a:p>
            <a:pPr marL="171450" marR="0" lvl="0" indent="-171450" algn="l" defTabSz="914400" rtl="0" eaLnBrk="1" fontAlgn="auto" latinLnBrk="0" hangingPunct="1">
              <a:lnSpc>
                <a:spcPct val="100000"/>
              </a:lnSpc>
              <a:spcBef>
                <a:spcPts val="800"/>
              </a:spcBef>
              <a:spcAft>
                <a:spcPts val="150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Master Page Templates can be used for an entire Site or for individual Pages. </a:t>
            </a:r>
          </a:p>
          <a:p>
            <a:pPr marL="171450" lvl="0" indent="-171450" algn="l" rtl="0">
              <a:spcBef>
                <a:spcPts val="800"/>
              </a:spcBef>
              <a:spcAft>
                <a:spcPts val="1500"/>
              </a:spcAft>
            </a:pPr>
            <a:endParaRPr lang="en" sz="1000" b="0" dirty="0">
              <a:solidFill>
                <a:schemeClr val="dk1"/>
              </a:solidFill>
              <a:latin typeface="Source Sans Pro"/>
              <a:ea typeface="Source Sans Pro"/>
              <a:cs typeface="Source Sans Pro"/>
              <a:sym typeface="Source Sans Pro"/>
            </a:endParaRPr>
          </a:p>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By creating a Master Page, it is possible to ensure that all Pages on a Mondego Site include a standard header with the Mondego logo, a navigation menu for easy access to the rest of the Site, and a footer with relevant links and contact information. This Master Page can then be used to generate additional templates or simply to create new Pages within the Site. </a:t>
            </a:r>
            <a:endParaRPr lang="en" sz="1000" b="1" dirty="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8865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1" i="0" dirty="0"/>
          </a:p>
        </p:txBody>
      </p:sp>
    </p:spTree>
    <p:extLst>
      <p:ext uri="{BB962C8B-B14F-4D97-AF65-F5344CB8AC3E}">
        <p14:creationId xmlns:p14="http://schemas.microsoft.com/office/powerpoint/2010/main" val="1390061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134167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20598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7657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10842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077268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73542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184208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29418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800"/>
              </a:spcBef>
              <a:spcAft>
                <a:spcPts val="1500"/>
              </a:spcAft>
              <a:buClr>
                <a:srgbClr val="000000"/>
              </a:buClr>
              <a:buSzPts val="1100"/>
              <a:buNone/>
              <a:tabLst/>
              <a:defRPr/>
            </a:pPr>
            <a:r>
              <a:rPr lang="en-US" sz="1000" b="1" dirty="0"/>
              <a:t>Notes: </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dirty="0"/>
              <a:t>New sites created from a Site Template have all the pages and widgets that were added in the Site Template.</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dirty="0"/>
              <a:t>Site Templates can only be accessed from the Control Panel, unlike Sites, which can be accessed using the Site Selector or in the </a:t>
            </a:r>
            <a:r>
              <a:rPr lang="en-US" sz="1000" i="0" dirty="0"/>
              <a:t>Control Panel</a:t>
            </a:r>
            <a:r>
              <a:rPr lang="en-US" sz="1000" dirty="0"/>
              <a:t>.</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dirty="0"/>
              <a:t>Both Sites and Site Templates use the same </a:t>
            </a:r>
            <a:r>
              <a:rPr lang="en-US" sz="1000" i="1" dirty="0"/>
              <a:t>Site Administration</a:t>
            </a:r>
            <a:r>
              <a:rPr lang="en-US" sz="1000" dirty="0"/>
              <a:t> panel once a user has selected their Site/Site Template.</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dirty="0"/>
              <a:t>Sites built using a Site Template must designate whether the default pages are created as Private or Public. Public and Private Sites will be discussed further in the next Module.</a:t>
            </a:r>
          </a:p>
          <a:p>
            <a:pPr marL="0" lvl="0" indent="0" algn="l" rtl="0">
              <a:spcBef>
                <a:spcPts val="800"/>
              </a:spcBef>
              <a:spcAft>
                <a:spcPts val="1500"/>
              </a:spcAft>
              <a:buNone/>
            </a:pPr>
            <a:endParaRPr lang="en-US" sz="1000" i="1"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endParaRPr lang="en-US" sz="1000" b="0" i="0" dirty="0">
              <a:solidFill>
                <a:srgbClr val="0B5FFF"/>
              </a:solidFill>
              <a:latin typeface="Source Sans Pro"/>
              <a:ea typeface="Source Sans Pro"/>
              <a:cs typeface="Source Sans Pro"/>
              <a:sym typeface="Source Sans Pro"/>
            </a:endParaRP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As a large organization with different subsidiaries, regional branches, internal groups, partners, and more, Site Templates provide a way to quickly generate similar sites across the platform without building each Site from scratch. </a:t>
            </a:r>
            <a:endParaRPr lang="en-US" sz="1000" b="1"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050856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800"/>
              </a:spcBef>
              <a:spcAft>
                <a:spcPts val="1500"/>
              </a:spcAft>
              <a:buClr>
                <a:srgbClr val="000000"/>
              </a:buClr>
              <a:buSzPts val="1100"/>
              <a:buNone/>
              <a:tabLst/>
              <a:defRPr/>
            </a:pPr>
            <a:r>
              <a:rPr lang="en-US" sz="1000" b="1" i="0" dirty="0">
                <a:solidFill>
                  <a:srgbClr val="0B5FFF"/>
                </a:solidFill>
                <a:latin typeface="Source Sans Pro"/>
                <a:ea typeface="Source Sans Pro"/>
                <a:cs typeface="Source Sans Pro"/>
                <a:sym typeface="Source Sans Pro"/>
              </a:rPr>
              <a:t>(Change Screenshot)</a:t>
            </a:r>
          </a:p>
          <a:p>
            <a:pPr marL="0" marR="0" lvl="0" indent="0" algn="l" defTabSz="914400" rtl="0" eaLnBrk="1" fontAlgn="auto" latinLnBrk="0" hangingPunct="1">
              <a:lnSpc>
                <a:spcPct val="100000"/>
              </a:lnSpc>
              <a:spcBef>
                <a:spcPts val="800"/>
              </a:spcBef>
              <a:spcAft>
                <a:spcPts val="1500"/>
              </a:spcAft>
              <a:buClr>
                <a:srgbClr val="000000"/>
              </a:buClr>
              <a:buSzPts val="1100"/>
              <a:buNone/>
              <a:tabLst/>
              <a:defRPr/>
            </a:pPr>
            <a:r>
              <a:rPr lang="en-US" sz="1000" b="1" i="0" dirty="0">
                <a:solidFill>
                  <a:srgbClr val="0B5FFF"/>
                </a:solidFill>
                <a:latin typeface="Source Sans Pro"/>
                <a:ea typeface="Source Sans Pro"/>
                <a:cs typeface="Source Sans Pro"/>
                <a:sym typeface="Source Sans Pro"/>
              </a:rPr>
              <a:t>Notes: </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i="0" dirty="0">
                <a:solidFill>
                  <a:srgbClr val="0B5FFF"/>
                </a:solidFill>
                <a:latin typeface="Source Sans Pro"/>
                <a:ea typeface="Source Sans Pro"/>
                <a:cs typeface="Source Sans Pro"/>
                <a:sym typeface="Source Sans Pro"/>
              </a:rPr>
              <a:t>This slide should define how Site Templates can be used to create new sites and what benefits that provides. Make sure to go over the difference between page management in Page Templates versus page management in Site Templates. Creating a site where pages are already filled out with content allows for the fastest site generation, provided very little of the content needs to be replaced or added onto.</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i="0" dirty="0">
                <a:solidFill>
                  <a:srgbClr val="0B5FFF"/>
                </a:solidFill>
                <a:latin typeface="Source Sans Pro"/>
                <a:ea typeface="Source Sans Pro"/>
                <a:cs typeface="Source Sans Pro"/>
                <a:sym typeface="Source Sans Pro"/>
              </a:rPr>
              <a:t>**Moving forward from DXP 7.4, the </a:t>
            </a:r>
            <a:r>
              <a:rPr lang="en-US" sz="1000" dirty="0"/>
              <a:t>default site will be created through a site initializer. This will allow for more flexibility when it comes to adding elements (such as fragments, style books or master pages) in the future.</a:t>
            </a:r>
            <a:endParaRPr lang="en-US" sz="1000" i="0" dirty="0">
              <a:solidFill>
                <a:srgbClr val="0B5FFF"/>
              </a:solidFill>
              <a:latin typeface="Source Sans Pro"/>
              <a:ea typeface="Source Sans Pro"/>
              <a:sym typeface="Source Sans Pro"/>
            </a:endParaRP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endParaRPr lang="en-US" sz="1000" i="0" dirty="0">
              <a:solidFill>
                <a:srgbClr val="0B5FFF"/>
              </a:solidFill>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800"/>
              </a:spcBef>
              <a:spcAft>
                <a:spcPts val="1500"/>
              </a:spcAft>
              <a:buClr>
                <a:srgbClr val="000000"/>
              </a:buClr>
              <a:buSzPts val="1100"/>
              <a:buNone/>
              <a:tabLst/>
              <a:defRPr/>
            </a:pPr>
            <a:r>
              <a:rPr lang="en-US" sz="1000" b="1" i="0" dirty="0">
                <a:solidFill>
                  <a:srgbClr val="0B5FFF"/>
                </a:solidFill>
                <a:latin typeface="Source Sans Pro"/>
                <a:ea typeface="Source Sans Pro"/>
                <a:cs typeface="Source Sans Pro"/>
                <a:sym typeface="Source Sans Pro"/>
              </a:rPr>
              <a:t>Use Case:</a:t>
            </a:r>
          </a:p>
          <a:p>
            <a:pPr marL="171450" marR="0" lvl="0" indent="-171450" algn="l" defTabSz="914400" rtl="0" eaLnBrk="1" fontAlgn="auto" latinLnBrk="0" hangingPunct="1">
              <a:lnSpc>
                <a:spcPct val="100000"/>
              </a:lnSpc>
              <a:spcBef>
                <a:spcPts val="800"/>
              </a:spcBef>
              <a:spcAft>
                <a:spcPts val="1500"/>
              </a:spcAft>
              <a:buClr>
                <a:srgbClr val="000000"/>
              </a:buClr>
              <a:buSzPts val="1100"/>
              <a:buFont typeface="Arial"/>
              <a:buChar char="●"/>
              <a:tabLst/>
              <a:defRPr/>
            </a:pPr>
            <a:r>
              <a:rPr lang="en-US" sz="1000" b="0" i="0" dirty="0">
                <a:solidFill>
                  <a:srgbClr val="0B5FFF"/>
                </a:solidFill>
                <a:latin typeface="Source Sans Pro"/>
                <a:ea typeface="Source Sans Pro"/>
                <a:cs typeface="Source Sans Pro"/>
                <a:sym typeface="Source Sans Pro"/>
              </a:rPr>
              <a:t>To build on our use case, Mondego has several regional offices for the Banking subsidiary. Each region needs its own website with some general information about the Group as a whole and with basic pages and layout already established. By creating a Mondego Banking Regional Office site template, these Sites can be easily created for each region. </a:t>
            </a:r>
            <a:endParaRPr lang="en-US" sz="1000" b="1" i="0" dirty="0">
              <a:solidFill>
                <a:srgbClr val="0B5FFF"/>
              </a:solidFill>
              <a:latin typeface="Source Sans Pro"/>
              <a:ea typeface="Source Sans Pro"/>
              <a:cs typeface="Source Sans Pro"/>
              <a:sym typeface="Source Sans Pro"/>
            </a:endParaRP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endParaRPr lang="en-US" sz="1000" b="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43042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800"/>
              </a:spcBef>
              <a:spcAft>
                <a:spcPts val="1500"/>
              </a:spcAft>
              <a:buClr>
                <a:srgbClr val="000000"/>
              </a:buClr>
              <a:buSzPts val="1100"/>
              <a:buNone/>
              <a:tabLst/>
              <a:defRPr/>
            </a:pPr>
            <a:r>
              <a:rPr lang="en-US" sz="1000" b="1" i="0" dirty="0">
                <a:solidFill>
                  <a:srgbClr val="0B5FFF"/>
                </a:solidFill>
                <a:latin typeface="Source Sans Pro"/>
                <a:ea typeface="Source Sans Pro"/>
                <a:cs typeface="Source Sans Pro"/>
                <a:sym typeface="Source Sans Pro"/>
              </a:rPr>
              <a:t>Notes:</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i="0" dirty="0">
                <a:solidFill>
                  <a:srgbClr val="0B5FFF"/>
                </a:solidFill>
                <a:latin typeface="Source Sans Pro"/>
                <a:ea typeface="Source Sans Pro"/>
                <a:cs typeface="Source Sans Pro"/>
                <a:sym typeface="Source Sans Pro"/>
              </a:rPr>
              <a:t>By default, new Site Templates are set to </a:t>
            </a:r>
            <a:r>
              <a:rPr lang="en-US" sz="1000" b="0" i="1" dirty="0">
                <a:solidFill>
                  <a:srgbClr val="0B5FFF"/>
                </a:solidFill>
                <a:latin typeface="Source Sans Pro"/>
                <a:ea typeface="Source Sans Pro"/>
                <a:cs typeface="Source Sans Pro"/>
                <a:sym typeface="Source Sans Pro"/>
              </a:rPr>
              <a:t>enable propagation of changes</a:t>
            </a:r>
            <a:r>
              <a:rPr lang="en-US" sz="1000" b="0" i="0" dirty="0">
                <a:solidFill>
                  <a:srgbClr val="0B5FFF"/>
                </a:solidFill>
                <a:latin typeface="Source Sans Pro"/>
                <a:ea typeface="Source Sans Pro"/>
                <a:cs typeface="Source Sans Pro"/>
                <a:sym typeface="Source Sans Pro"/>
              </a:rPr>
              <a:t>. This can be disabled on the General Site Settings page. Sites with this option disabled will not inherit any changes made to the pages, content, or widgets in the Site Template. </a:t>
            </a:r>
          </a:p>
          <a:p>
            <a:pPr marL="628650" marR="0" lvl="1"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i="0" dirty="0">
                <a:solidFill>
                  <a:srgbClr val="0B5FFF"/>
                </a:solidFill>
                <a:latin typeface="Source Sans Pro"/>
                <a:ea typeface="Source Sans Pro"/>
                <a:cs typeface="Source Sans Pro"/>
                <a:sym typeface="Source Sans Pro"/>
              </a:rPr>
              <a:t>Within the Site Template, you also have the option to Disable Propagation (the fork symbol at the top of the site) while you make changes and then Enable it once the template is ready.</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i="0" dirty="0">
                <a:solidFill>
                  <a:srgbClr val="0B5FFF"/>
                </a:solidFill>
                <a:latin typeface="Source Sans Pro"/>
                <a:ea typeface="Source Sans Pro"/>
                <a:cs typeface="Source Sans Pro"/>
                <a:sym typeface="Source Sans Pro"/>
              </a:rPr>
              <a:t>Pages added after a Site is created from the template exist separate from the template components and are managed from the specific Site Administrator panel. </a:t>
            </a:r>
            <a:endParaRPr lang="en-US" sz="1000" b="0" i="1" dirty="0">
              <a:solidFill>
                <a:srgbClr val="0B5FFF"/>
              </a:solidFill>
              <a:latin typeface="Source Sans Pro"/>
              <a:ea typeface="Source Sans Pro"/>
              <a:cs typeface="Source Sans Pro"/>
              <a:sym typeface="Source Sans Pro"/>
            </a:endParaRP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endParaRPr lang="en-US" sz="1000" b="0" i="1" dirty="0">
              <a:solidFill>
                <a:srgbClr val="0B5FFF"/>
              </a:solidFill>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800"/>
              </a:spcBef>
              <a:spcAft>
                <a:spcPts val="1500"/>
              </a:spcAft>
              <a:buClr>
                <a:srgbClr val="000000"/>
              </a:buClr>
              <a:buSzPts val="1100"/>
              <a:buNone/>
              <a:tabLst/>
              <a:defRPr/>
            </a:pPr>
            <a:r>
              <a:rPr lang="en-US" sz="1000" b="1" i="0" dirty="0">
                <a:solidFill>
                  <a:srgbClr val="0B5FFF"/>
                </a:solidFill>
                <a:latin typeface="Source Sans Pro"/>
                <a:ea typeface="Source Sans Pro"/>
                <a:cs typeface="Source Sans Pro"/>
                <a:sym typeface="Source Sans Pro"/>
              </a:rPr>
              <a:t>Use Case:</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i="0" dirty="0">
                <a:solidFill>
                  <a:srgbClr val="0B5FFF"/>
                </a:solidFill>
                <a:latin typeface="Source Sans Pro"/>
                <a:ea typeface="Source Sans Pro"/>
                <a:cs typeface="Source Sans Pro"/>
                <a:sym typeface="Source Sans Pro"/>
              </a:rPr>
              <a:t>If the Mondego Group decides to update the main page of all Regional Offices sites to reflect a new change in the company, these changes will automatically show up on any Sites utilizing the template as long as </a:t>
            </a:r>
            <a:r>
              <a:rPr lang="en-US" sz="1000" b="0" i="1" dirty="0">
                <a:solidFill>
                  <a:srgbClr val="0B5FFF"/>
                </a:solidFill>
                <a:latin typeface="Source Sans Pro"/>
                <a:ea typeface="Source Sans Pro"/>
                <a:cs typeface="Source Sans Pro"/>
                <a:sym typeface="Source Sans Pro"/>
              </a:rPr>
              <a:t>propagation of changes </a:t>
            </a:r>
            <a:r>
              <a:rPr lang="en-US" sz="1000" b="0" i="0" dirty="0">
                <a:solidFill>
                  <a:srgbClr val="0B5FFF"/>
                </a:solidFill>
                <a:latin typeface="Source Sans Pro"/>
                <a:ea typeface="Source Sans Pro"/>
                <a:cs typeface="Source Sans Pro"/>
                <a:sym typeface="Source Sans Pro"/>
              </a:rPr>
              <a:t>is enabled. Rather than changing every Home Page to include a new banner, button, or form, the admin can change the page in the template. </a:t>
            </a:r>
          </a:p>
        </p:txBody>
      </p:sp>
    </p:spTree>
    <p:extLst>
      <p:ext uri="{BB962C8B-B14F-4D97-AF65-F5344CB8AC3E}">
        <p14:creationId xmlns:p14="http://schemas.microsoft.com/office/powerpoint/2010/main" val="1014169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1" i="0" dirty="0"/>
          </a:p>
        </p:txBody>
      </p:sp>
    </p:spTree>
    <p:extLst>
      <p:ext uri="{BB962C8B-B14F-4D97-AF65-F5344CB8AC3E}">
        <p14:creationId xmlns:p14="http://schemas.microsoft.com/office/powerpoint/2010/main" val="835979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431657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964978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5202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2003579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909476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09498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dirty="0"/>
              <a:t>Check out the Liferay Foundations: Introduction to Liferay DXP course if you have questions on starting a new instance of Liferay DXP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000" i="0" dirty="0"/>
          </a:p>
        </p:txBody>
      </p:sp>
    </p:spTree>
    <p:extLst>
      <p:ext uri="{BB962C8B-B14F-4D97-AF65-F5344CB8AC3E}">
        <p14:creationId xmlns:p14="http://schemas.microsoft.com/office/powerpoint/2010/main" val="4116755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190451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Notes: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Site Membership grants a user access beyond that of a Guest. Site Members can view Private Pages, have more permissions on widgets for content creation, and can be associated with Roles.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Open and Restricted Sites can be viewed by anyone, but Users must request membership to join Restricted Sites.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Private Sites can only be viewed by those who are already Members, and membership is manually granted by the Site Administrator. </a:t>
            </a:r>
          </a:p>
          <a:p>
            <a:pPr marL="171450" lvl="0" indent="-171450" algn="l" rtl="0">
              <a:spcBef>
                <a:spcPts val="0"/>
              </a:spcBef>
              <a:spcAft>
                <a:spcPts val="0"/>
              </a:spcAft>
            </a:pPr>
            <a:endParaRPr lang="en-US" sz="1000" b="0" dirty="0">
              <a:solidFill>
                <a:srgbClr val="0B5FFF"/>
              </a:solidFill>
              <a:latin typeface="Source Sans Pro"/>
              <a:ea typeface="Source Sans Pro"/>
              <a:cs typeface="Source Sans Pro"/>
              <a:sym typeface="Source Sans Pro"/>
            </a:endParaRPr>
          </a:p>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Use Case:</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Mondego can utilize the different kinds of Site Membership for its Sites in a number of ways. Mondego could create a Private Site for investor or partners where Users are manually added by the Site Administrator. Membership for Mondego Banking sites can be set to Restricted, allowing customers to request access but requiring membership approval to ensure that members are actual customers. Mondego might use Open Membership for customer service or community forum sites where anyone can join the conversation, answer questions, or engage with other members.</a:t>
            </a:r>
          </a:p>
        </p:txBody>
      </p:sp>
    </p:spTree>
    <p:extLst>
      <p:ext uri="{BB962C8B-B14F-4D97-AF65-F5344CB8AC3E}">
        <p14:creationId xmlns:p14="http://schemas.microsoft.com/office/powerpoint/2010/main" val="1341064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Roles are how permissions are assigned to different Users. Roles exist at the Regular, Site, Organization and Asset Library levels.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Site Roles are roles that are scoped to individual Sites. Users with Membership in a Site can be granted additional permissions and access when they are assigned a Site Role.</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Site Roles are managed in the Control Panel under </a:t>
            </a:r>
            <a:r>
              <a:rPr lang="en-US" sz="1000" i="1" dirty="0">
                <a:solidFill>
                  <a:srgbClr val="0B5FFF"/>
                </a:solidFill>
                <a:latin typeface="Source Sans Pro"/>
                <a:ea typeface="Source Sans Pro"/>
                <a:cs typeface="Source Sans Pro"/>
                <a:sym typeface="Source Sans Pro"/>
              </a:rPr>
              <a:t>Users</a:t>
            </a:r>
            <a:r>
              <a:rPr lang="en-US" sz="1000" i="1" dirty="0">
                <a:solidFill>
                  <a:srgbClr val="0B5FFF"/>
                </a:solidFill>
                <a:latin typeface="Source Sans Pro"/>
                <a:ea typeface="Source Sans Pro"/>
                <a:cs typeface="Source Sans Pro"/>
                <a:sym typeface="Wingdings" pitchFamily="2" charset="2"/>
              </a:rPr>
              <a:t> Roles</a:t>
            </a:r>
            <a:r>
              <a:rPr lang="en-US" sz="1000" i="0" dirty="0">
                <a:solidFill>
                  <a:srgbClr val="0B5FFF"/>
                </a:solidFill>
                <a:latin typeface="Source Sans Pro"/>
                <a:ea typeface="Source Sans Pro"/>
                <a:cs typeface="Source Sans Pro"/>
                <a:sym typeface="Source Sans Pro"/>
              </a:rPr>
              <a:t>. The default Site Roles are Site Administrator, Site Content Reviewer, Site Member, and Site Owner.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Keep in mind that Roles can be assigned but cannot be created by Site Administrators (or Owners). If a Site Administrator needs to assign a set of permissions to a User(s), they can use Teams, which is discussed on the next slide.</a:t>
            </a:r>
          </a:p>
          <a:p>
            <a:pPr marL="171450" lvl="0" indent="-171450" algn="l" rtl="0">
              <a:spcBef>
                <a:spcPts val="800"/>
              </a:spcBef>
              <a:spcAft>
                <a:spcPts val="1500"/>
              </a:spcAft>
            </a:pP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In order to keep Mondego’s customer service portal running efficiently and reduce the work of the Platform Administrator, the Administrator assigns Site Roles to several members. The Site Owner has the ability to assign Site Roles to Users and the Site Administrator can manage every aspect of the Site. All users of the Site are automatically assigned the Site Member Role. For other tasks that don’t require as many permissions, such as reviewing an informational article, the Site Content Reviewer can be assigned.</a:t>
            </a:r>
          </a:p>
        </p:txBody>
      </p:sp>
    </p:spTree>
    <p:extLst>
      <p:ext uri="{BB962C8B-B14F-4D97-AF65-F5344CB8AC3E}">
        <p14:creationId xmlns:p14="http://schemas.microsoft.com/office/powerpoint/2010/main" val="4208173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Notes: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Teams also allow for flexibility over membership and are ideal for </a:t>
            </a:r>
            <a:r>
              <a:rPr lang="en-US" sz="1000" b="0" i="1" dirty="0">
                <a:solidFill>
                  <a:srgbClr val="0B5FFF"/>
                </a:solidFill>
                <a:latin typeface="Source Sans Pro"/>
                <a:ea typeface="Source Sans Pro"/>
                <a:cs typeface="Source Sans Pro"/>
                <a:sym typeface="Source Sans Pro"/>
              </a:rPr>
              <a:t>ad hoc </a:t>
            </a:r>
            <a:r>
              <a:rPr lang="en-US" sz="1000" b="0" dirty="0">
                <a:solidFill>
                  <a:srgbClr val="0B5FFF"/>
                </a:solidFill>
                <a:latin typeface="Source Sans Pro"/>
                <a:ea typeface="Source Sans Pro"/>
                <a:cs typeface="Source Sans Pro"/>
                <a:sym typeface="Source Sans Pro"/>
              </a:rPr>
              <a:t>groups of users.</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Since Site Administrators cannot create Custom Roles, Teams allows Site Admins control over permissions granted to Users.</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Primary examples of using Teams over Site Roles include:</a:t>
            </a:r>
          </a:p>
          <a:p>
            <a:pPr marL="628650" lvl="1"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Message Board management</a:t>
            </a:r>
          </a:p>
          <a:p>
            <a:pPr marL="628650" lvl="1"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Blog creation</a:t>
            </a:r>
          </a:p>
          <a:p>
            <a:pPr marL="628650" lvl="1"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Page editing</a:t>
            </a:r>
          </a:p>
          <a:p>
            <a:pPr marL="171450" lvl="0" indent="-171450" algn="l" rtl="0">
              <a:spcBef>
                <a:spcPts val="0"/>
              </a:spcBef>
              <a:spcAft>
                <a:spcPts val="0"/>
              </a:spcAft>
            </a:pPr>
            <a:endParaRPr lang="en-US" sz="1000" b="0" dirty="0">
              <a:solidFill>
                <a:srgbClr val="0B5FFF"/>
              </a:solidFill>
              <a:latin typeface="Source Sans Pro"/>
              <a:ea typeface="Source Sans Pro"/>
              <a:cs typeface="Source Sans Pro"/>
              <a:sym typeface="Source Sans Pro"/>
            </a:endParaRPr>
          </a:p>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Use Case:</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The Site Administrator for the Mondego Customer Service Site needs to assign permissions to a set of Users so that they can answer customer submitted questions. Rather than require the Platform Administrator to create a new role specifically for this purpose, the Site Administrator can create a designated FAQ Team with permissions that allow the Team to answer questions.</a:t>
            </a:r>
          </a:p>
        </p:txBody>
      </p:sp>
    </p:spTree>
    <p:extLst>
      <p:ext uri="{BB962C8B-B14F-4D97-AF65-F5344CB8AC3E}">
        <p14:creationId xmlns:p14="http://schemas.microsoft.com/office/powerpoint/2010/main" val="1416014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Notes: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Private pages can exist on Open Sites; Users with membership can access them while Guests can only see Public pages.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Since Private Sites require membership to view, truly Public pages cannot exist on Private Sites.</a:t>
            </a:r>
            <a:endParaRPr lang="en-US" sz="1000" b="1" dirty="0">
              <a:solidFill>
                <a:srgbClr val="0B5FFF"/>
              </a:solidFill>
              <a:latin typeface="Source Sans Pro"/>
              <a:ea typeface="Source Sans Pro"/>
              <a:cs typeface="Source Sans Pro"/>
              <a:sym typeface="Source Sans Pro"/>
            </a:endParaRP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The control over which users can see and act on Pages in Liferay DXP is a key feature of Liferay Sites.</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Child Sites will be discussed in more detail on the next slide. </a:t>
            </a:r>
          </a:p>
          <a:p>
            <a:pPr marL="171450" lvl="0" indent="-171450" algn="l" rtl="0">
              <a:spcBef>
                <a:spcPts val="0"/>
              </a:spcBef>
              <a:spcAft>
                <a:spcPts val="0"/>
              </a:spcAft>
            </a:pPr>
            <a:endParaRPr lang="en-US" sz="1000" b="0" dirty="0">
              <a:solidFill>
                <a:srgbClr val="0B5FFF"/>
              </a:solidFill>
              <a:latin typeface="Source Sans Pro"/>
              <a:ea typeface="Source Sans Pro"/>
              <a:cs typeface="Source Sans Pro"/>
              <a:sym typeface="Source Sans Pro"/>
            </a:endParaRPr>
          </a:p>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Use Case:</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Much like Mondego’s use of Open, Restricted, and Private Sites, Private and Public Pages provide the option to limit what is and is not publicly visible. For its main Site, Mondego should use Public Pages to create an engaging website with clear information for potential customers. The main Site can also include Private Pages that are only visible once users log in. </a:t>
            </a:r>
          </a:p>
        </p:txBody>
      </p:sp>
    </p:spTree>
    <p:extLst>
      <p:ext uri="{BB962C8B-B14F-4D97-AF65-F5344CB8AC3E}">
        <p14:creationId xmlns:p14="http://schemas.microsoft.com/office/powerpoint/2010/main" val="1899727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Notes:</a:t>
            </a:r>
            <a:endParaRPr lang="en-US" sz="1000" b="0" dirty="0">
              <a:solidFill>
                <a:srgbClr val="0B5FFF"/>
              </a:solidFill>
              <a:latin typeface="Source Sans Pro"/>
              <a:ea typeface="Source Sans Pro"/>
              <a:cs typeface="Source Sans Pro"/>
              <a:sym typeface="Source Sans Pro"/>
            </a:endParaRP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Content that can be shared across hierarchical Sites include web content structures and templates, document types, vocabularies and categories, widget templates, and data definitions.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If a Site Administrator creates a Child Site, they maintain the same permissions in the Child Site. Otherwise, a specific role based on the Site Administrator role must be created with the </a:t>
            </a:r>
            <a:r>
              <a:rPr lang="en-US" sz="1000" b="0" i="1" dirty="0">
                <a:solidFill>
                  <a:srgbClr val="0B5FFF"/>
                </a:solidFill>
                <a:latin typeface="Source Sans Pro"/>
                <a:ea typeface="Source Sans Pro"/>
                <a:cs typeface="Source Sans Pro"/>
                <a:sym typeface="Source Sans Pro"/>
              </a:rPr>
              <a:t>Manage Subsites </a:t>
            </a:r>
            <a:r>
              <a:rPr lang="en-US" sz="1000" b="0" dirty="0">
                <a:solidFill>
                  <a:srgbClr val="0B5FFF"/>
                </a:solidFill>
                <a:latin typeface="Source Sans Pro"/>
                <a:ea typeface="Source Sans Pro"/>
                <a:cs typeface="Source Sans Pro"/>
                <a:sym typeface="Source Sans Pro"/>
              </a:rPr>
              <a:t>permission to grant administrative access to all Sites in a hierarchy.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Unlike Organization hierarchies, which only manage Users, Site hierarchies organize pages, content, application data, and Users.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b="0" dirty="0">
                <a:solidFill>
                  <a:srgbClr val="0B5FFF"/>
                </a:solidFill>
                <a:latin typeface="Source Sans Pro"/>
                <a:ea typeface="Source Sans Pro"/>
                <a:cs typeface="Source Sans Pro"/>
                <a:sym typeface="Source Sans Pro"/>
              </a:rPr>
              <a:t>Additional details on creating Roles and granting Permissions can be found in the “Add Users and Manage Permissions” Module. </a:t>
            </a:r>
          </a:p>
          <a:p>
            <a:pPr marL="171450" lvl="0" indent="-171450" algn="l" rtl="0">
              <a:spcBef>
                <a:spcPts val="0"/>
              </a:spcBef>
              <a:spcAft>
                <a:spcPts val="0"/>
              </a:spcAft>
            </a:pPr>
            <a:endParaRPr lang="en-US" sz="1000" b="0" dirty="0">
              <a:solidFill>
                <a:srgbClr val="0B5FFF"/>
              </a:solidFill>
              <a:latin typeface="Source Sans Pro"/>
              <a:ea typeface="Source Sans Pro"/>
              <a:cs typeface="Source Sans Pro"/>
              <a:sym typeface="Source Sans Pro"/>
            </a:endParaRPr>
          </a:p>
          <a:p>
            <a:pPr marL="171450" lvl="0" indent="-171450" algn="l" rtl="0">
              <a:spcBef>
                <a:spcPts val="0"/>
              </a:spcBef>
              <a:spcAft>
                <a:spcPts val="0"/>
              </a:spcAft>
            </a:pPr>
            <a:endParaRPr lang="en-US" sz="1000" b="0" dirty="0">
              <a:solidFill>
                <a:srgbClr val="0B5FFF"/>
              </a:solidFill>
              <a:latin typeface="Source Sans Pro"/>
              <a:ea typeface="Source Sans Pro"/>
              <a:cs typeface="Source Sans Pro"/>
              <a:sym typeface="Source Sans Pro"/>
            </a:endParaRPr>
          </a:p>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Use Case:</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With many subsidiaries and suborganizations, Mondego can organize Sites hierarchically to reflect the organizational structure. This also enables them to share content types between Sites in the hierarchy. For instance, the main Mondego site may have a vocabulary established for categorizing Publications and Media. By enabling the sharing of this content, the Child Sites created for the main regional offices can also use the Publications and Media Vocabulary to sort their own content.</a:t>
            </a:r>
          </a:p>
        </p:txBody>
      </p:sp>
    </p:spTree>
    <p:extLst>
      <p:ext uri="{BB962C8B-B14F-4D97-AF65-F5344CB8AC3E}">
        <p14:creationId xmlns:p14="http://schemas.microsoft.com/office/powerpoint/2010/main" val="1713499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Sites can be created completely independent of an organization and do not need to be associated with one.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Organizations are similar to Site hierarchies but do not require a Site. Users and Members of an Organization can be granted a set of permissions based on their role. </a:t>
            </a:r>
          </a:p>
          <a:p>
            <a:pPr marL="171450" lvl="0" indent="-171450" algn="l" rtl="0">
              <a:spcBef>
                <a:spcPts val="800"/>
              </a:spcBef>
              <a:spcAft>
                <a:spcPts val="1500"/>
              </a:spcAft>
            </a:pP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To add structure to its platform, the Mondego Group can add Organizations based on its real-world organizational structure. For example, Mondego can create a Human Resources Organization with sub-organizations for Payroll, Recruiting, Generalists, and more. An Organizational Site can also be created to serve as the main HR portal.</a:t>
            </a:r>
          </a:p>
        </p:txBody>
      </p:sp>
    </p:spTree>
    <p:extLst>
      <p:ext uri="{BB962C8B-B14F-4D97-AF65-F5344CB8AC3E}">
        <p14:creationId xmlns:p14="http://schemas.microsoft.com/office/powerpoint/2010/main" val="2181630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As a refresher, Site-scoped information is accessed in the Site Administration panel, located on the left side of the UI.</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Navigation menus are managed under </a:t>
            </a:r>
            <a:r>
              <a:rPr lang="en-US" sz="1000" b="0" i="1" dirty="0">
                <a:solidFill>
                  <a:srgbClr val="0B5FFF"/>
                </a:solidFill>
                <a:latin typeface="Source Sans Pro"/>
                <a:ea typeface="Source Sans Pro"/>
                <a:cs typeface="Source Sans Pro"/>
                <a:sym typeface="Source Sans Pro"/>
              </a:rPr>
              <a:t>Site Builder </a:t>
            </a:r>
            <a:r>
              <a:rPr lang="en-US" sz="1000" b="0" i="1" dirty="0">
                <a:solidFill>
                  <a:srgbClr val="0B5FFF"/>
                </a:solidFill>
                <a:latin typeface="Source Sans Pro"/>
                <a:ea typeface="Source Sans Pro"/>
                <a:cs typeface="Source Sans Pro"/>
                <a:sym typeface="Wingdings" pitchFamily="2" charset="2"/>
              </a:rPr>
              <a:t> Navigation Menus </a:t>
            </a:r>
            <a:r>
              <a:rPr lang="en-US" sz="1000" b="0" i="0" dirty="0">
                <a:solidFill>
                  <a:srgbClr val="0B5FFF"/>
                </a:solidFill>
                <a:latin typeface="Source Sans Pro"/>
                <a:ea typeface="Source Sans Pro"/>
                <a:cs typeface="Source Sans Pro"/>
                <a:sym typeface="Wingdings" pitchFamily="2" charset="2"/>
              </a:rPr>
              <a:t>or under </a:t>
            </a:r>
            <a:r>
              <a:rPr lang="en-US" sz="1000" b="0" i="1" dirty="0">
                <a:solidFill>
                  <a:srgbClr val="0B5FFF"/>
                </a:solidFill>
                <a:latin typeface="Source Sans Pro"/>
                <a:ea typeface="Source Sans Pro"/>
                <a:cs typeface="Source Sans Pro"/>
                <a:sym typeface="Wingdings" pitchFamily="2" charset="2"/>
              </a:rPr>
              <a:t>Page Tree  Navigation Menus.</a:t>
            </a:r>
            <a:endParaRPr lang="en-US" sz="1000" b="0" i="0" dirty="0">
              <a:solidFill>
                <a:srgbClr val="0B5FFF"/>
              </a:solidFill>
              <a:latin typeface="Source Sans Pro"/>
              <a:ea typeface="Source Sans Pro"/>
              <a:cs typeface="Source Sans Pro"/>
              <a:sym typeface="Wingdings" pitchFamily="2" charset="2"/>
            </a:endParaRP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Wingdings" pitchFamily="2" charset="2"/>
              </a:rPr>
              <a:t>In DXP 7.3 and earlier, Navigation Menus are added to the Page using the Navigation Menu widget.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Wingdings" pitchFamily="2" charset="2"/>
              </a:rPr>
              <a:t>DXP 7.4 includes two new options for adding navigation features, the Menu Display and Dropdown fragments. These fragments and additional information on creating custom navigation bars and menus will be covered in a later module. </a:t>
            </a:r>
            <a:endParaRPr lang="en-US" sz="1000" i="0" dirty="0">
              <a:solidFill>
                <a:srgbClr val="0B5FFF"/>
              </a:solidFill>
              <a:latin typeface="Source Sans Pro"/>
              <a:ea typeface="Source Sans Pro"/>
              <a:cs typeface="Source Sans Pro"/>
              <a:sym typeface="Source Sans Pro"/>
            </a:endParaRPr>
          </a:p>
          <a:p>
            <a:pPr marL="171450" lvl="0" indent="-171450" algn="l" rtl="0">
              <a:spcBef>
                <a:spcPts val="800"/>
              </a:spcBef>
              <a:spcAft>
                <a:spcPts val="1500"/>
              </a:spcAft>
            </a:pP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By creating custom Navigation Menus, Mondego can improve the navigability of certain areas on the Site. For instance, one of its sites includes a collection for financial advice. A “Financial Advice” item can be included in the main menu to direct users to all the articles and a custom Navigation Menu including specific topics, media type, and more can be included on specific Financial Advice pages to improve user navigation of those pages. </a:t>
            </a:r>
          </a:p>
        </p:txBody>
      </p:sp>
    </p:spTree>
    <p:extLst>
      <p:ext uri="{BB962C8B-B14F-4D97-AF65-F5344CB8AC3E}">
        <p14:creationId xmlns:p14="http://schemas.microsoft.com/office/powerpoint/2010/main" val="3048958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1" i="0" dirty="0"/>
          </a:p>
        </p:txBody>
      </p:sp>
    </p:spTree>
    <p:extLst>
      <p:ext uri="{BB962C8B-B14F-4D97-AF65-F5344CB8AC3E}">
        <p14:creationId xmlns:p14="http://schemas.microsoft.com/office/powerpoint/2010/main" val="522502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54054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dirty="0"/>
              <a:t>Previous example: The Mondego Group, a multinational financial services organization, needs an employee intranet, </a:t>
            </a:r>
            <a:r>
              <a:rPr lang="en-US" sz="1000" i="1" dirty="0"/>
              <a:t>Mondego Loop</a:t>
            </a:r>
            <a:r>
              <a:rPr lang="en-US" sz="1000" dirty="0"/>
              <a:t>, to improve interdepartmental communication and connectivity</a:t>
            </a:r>
          </a:p>
        </p:txBody>
      </p:sp>
    </p:spTree>
    <p:extLst>
      <p:ext uri="{BB962C8B-B14F-4D97-AF65-F5344CB8AC3E}">
        <p14:creationId xmlns:p14="http://schemas.microsoft.com/office/powerpoint/2010/main" val="2079077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937480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992561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1576726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lang="en-US"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64856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0104482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677076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1610361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4626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282478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Notes: </a:t>
            </a:r>
            <a:endParaRPr lang="en-US" sz="1000" b="1" i="0" u="none" strike="noStrike" cap="none" dirty="0">
              <a:solidFill>
                <a:srgbClr val="0B5FFF"/>
              </a:solidFill>
              <a:effectLst/>
              <a:latin typeface="Source Sans Pro"/>
              <a:ea typeface="Source Sans Pro"/>
              <a:cs typeface="Source Sans Pro"/>
              <a:sym typeface="Source Sans Pro"/>
            </a:endParaRP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There are two main types of Page Templates:</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Widget Page Templates </a:t>
            </a:r>
            <a:r>
              <a:rPr lang="en-US" sz="1100" b="0" i="0" u="none" strike="noStrike" cap="none" dirty="0">
                <a:solidFill>
                  <a:srgbClr val="000000"/>
                </a:solidFill>
                <a:effectLst/>
                <a:latin typeface="Arial"/>
                <a:ea typeface="Arial"/>
                <a:cs typeface="Arial"/>
                <a:sym typeface="Arial"/>
              </a:rPr>
              <a:t>are added in the Global Site and give the page a layout, widgets (e.g., Asset Publisher, Message Board, Blogs), and content instead of starting out with a blank page.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Content Page Templates </a:t>
            </a:r>
            <a:r>
              <a:rPr lang="en-US" sz="1100" b="0" i="0" u="none" strike="noStrike" cap="none" dirty="0">
                <a:solidFill>
                  <a:srgbClr val="000000"/>
                </a:solidFill>
                <a:effectLst/>
                <a:latin typeface="Arial"/>
                <a:ea typeface="Arial"/>
                <a:cs typeface="Arial"/>
                <a:sym typeface="Arial"/>
              </a:rPr>
              <a:t>are created using Page Fragments and widgets; they will be covered in more depth on the next slide.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Page Templates are beneficial because they allow you to rapidly build out a site with a consistent look and feel across the platform, giving Content Creators, Administrators, and Designers less to worry about.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Page Templates not only speed up page creation when a Site is initially built, but also allow for changes to be made more quickly when Inherit Changes are configured for Widget Pages or by configuring Fragment Propagation.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b="0" dirty="0">
                <a:solidFill>
                  <a:srgbClr val="0B5FFF"/>
                </a:solidFill>
                <a:latin typeface="Source Sans Pro"/>
                <a:ea typeface="Source Sans Pro"/>
                <a:cs typeface="Source Sans Pro"/>
                <a:sym typeface="Source Sans Pro"/>
              </a:rPr>
              <a:t>Note that when </a:t>
            </a:r>
            <a:r>
              <a:rPr lang="en-US" sz="1000" b="0" i="1" dirty="0">
                <a:solidFill>
                  <a:srgbClr val="0B5FFF"/>
                </a:solidFill>
                <a:latin typeface="Source Sans Pro"/>
                <a:ea typeface="Source Sans Pro"/>
                <a:cs typeface="Source Sans Pro"/>
                <a:sym typeface="Source Sans Pro"/>
              </a:rPr>
              <a:t>Inherit Changes</a:t>
            </a:r>
            <a:r>
              <a:rPr lang="en-US" sz="1000" b="0" dirty="0">
                <a:solidFill>
                  <a:srgbClr val="0B5FFF"/>
                </a:solidFill>
                <a:latin typeface="Source Sans Pro"/>
                <a:ea typeface="Source Sans Pro"/>
                <a:cs typeface="Source Sans Pro"/>
                <a:sym typeface="Source Sans Pro"/>
              </a:rPr>
              <a:t> is activated, individual instances of the Widgets on the page can no longer be customized. If students will need to turn automatic propagation off, they will need to go to that page's </a:t>
            </a:r>
            <a:r>
              <a:rPr lang="en-US" sz="1000" b="0" i="1" dirty="0">
                <a:solidFill>
                  <a:srgbClr val="0B5FFF"/>
                </a:solidFill>
                <a:latin typeface="Source Sans Pro"/>
                <a:ea typeface="Source Sans Pro"/>
                <a:cs typeface="Source Sans Pro"/>
                <a:sym typeface="Source Sans Pro"/>
              </a:rPr>
              <a:t>Configuration </a:t>
            </a:r>
            <a:r>
              <a:rPr lang="en-US" sz="1000" b="0" dirty="0">
                <a:solidFill>
                  <a:srgbClr val="0B5FFF"/>
                </a:solidFill>
                <a:latin typeface="Source Sans Pro"/>
                <a:ea typeface="Source Sans Pro"/>
                <a:cs typeface="Source Sans Pro"/>
                <a:sym typeface="Source Sans Pro"/>
              </a:rPr>
              <a:t>menu and turn off the </a:t>
            </a:r>
            <a:r>
              <a:rPr lang="en-US" sz="1000" b="0" i="1" dirty="0">
                <a:solidFill>
                  <a:srgbClr val="0B5FFF"/>
                </a:solidFill>
                <a:latin typeface="Source Sans Pro"/>
                <a:ea typeface="Source Sans Pro"/>
                <a:cs typeface="Source Sans Pro"/>
                <a:sym typeface="Source Sans Pro"/>
              </a:rPr>
              <a:t>Inherit Changes </a:t>
            </a:r>
            <a:r>
              <a:rPr lang="en-US" sz="1000" b="0" dirty="0">
                <a:solidFill>
                  <a:srgbClr val="0B5FFF"/>
                </a:solidFill>
                <a:latin typeface="Source Sans Pro"/>
                <a:ea typeface="Source Sans Pro"/>
                <a:cs typeface="Source Sans Pro"/>
                <a:sym typeface="Source Sans Pro"/>
              </a:rPr>
              <a:t>option.</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b="0" dirty="0">
                <a:solidFill>
                  <a:srgbClr val="0B5FFF"/>
                </a:solidFill>
                <a:latin typeface="Source Sans Pro"/>
                <a:ea typeface="Source Sans Pro"/>
                <a:cs typeface="Source Sans Pro"/>
                <a:sym typeface="Source Sans Pro"/>
              </a:rPr>
              <a:t>For Fragments, propagation can be configured manually for a single Fragment or automatically for all Fragments, though the latter should only be used for testing or development purposes to prevent errors. More details on Page Fragments can be found in the module “Building a Website Using Experience Management Tools,” or in the Technical Module “Creating Page Fragments.”</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000" b="0" dirty="0">
              <a:solidFill>
                <a:srgbClr val="0B5FFF"/>
              </a:solidFill>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Use Case: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The Mondego Group has several Sites that require the same types of Pages, including a page for signing up for an account, product and informational pages, and a page to contact customer support. By creating Page Templates on the Global Site, Mondego can easily populate any new Sites with these required Pages without having to build them from scratch. Individual Sites can use Content Page Templates to quickly create new pages specific to the needs of that Site. For instance, one Mondego Site may create Content Page Templates for Financial Advice Articles. </a:t>
            </a:r>
            <a:endParaRPr lang="en-US" sz="1000" b="1" i="0" dirty="0"/>
          </a:p>
        </p:txBody>
      </p:sp>
    </p:spTree>
    <p:extLst>
      <p:ext uri="{BB962C8B-B14F-4D97-AF65-F5344CB8AC3E}">
        <p14:creationId xmlns:p14="http://schemas.microsoft.com/office/powerpoint/2010/main" val="277780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Notes:</a:t>
            </a:r>
          </a:p>
          <a:p>
            <a:pPr marL="171450" lvl="0" indent="-171450" algn="l" rtl="0">
              <a:spcBef>
                <a:spcPts val="800"/>
              </a:spcBef>
              <a:spcAft>
                <a:spcPts val="1500"/>
              </a:spcAft>
            </a:pPr>
            <a:r>
              <a:rPr lang="en" sz="1000" b="0" dirty="0">
                <a:solidFill>
                  <a:schemeClr val="dk1"/>
                </a:solidFill>
                <a:latin typeface="Source Sans Pro"/>
                <a:ea typeface="Source Sans Pro"/>
                <a:sym typeface="Source Sans Pro"/>
              </a:rPr>
              <a:t>A few important things to keep in mind for Content Page Templates:</a:t>
            </a:r>
          </a:p>
          <a:p>
            <a:pPr marL="628650" lvl="1" indent="-171450" algn="l" rtl="0">
              <a:spcBef>
                <a:spcPts val="800"/>
              </a:spcBef>
              <a:spcAft>
                <a:spcPts val="1500"/>
              </a:spcAft>
            </a:pPr>
            <a:r>
              <a:rPr lang="en-US" sz="1000" dirty="0"/>
              <a:t>Changes to Content Page Templates are not automatically propagated</a:t>
            </a:r>
          </a:p>
          <a:p>
            <a:pPr marL="628650" lvl="1" indent="-171450" algn="l" rtl="0">
              <a:spcBef>
                <a:spcPts val="800"/>
              </a:spcBef>
              <a:spcAft>
                <a:spcPts val="1500"/>
              </a:spcAft>
            </a:pPr>
            <a:r>
              <a:rPr lang="en-US" sz="1000" b="0" dirty="0">
                <a:solidFill>
                  <a:schemeClr val="dk1"/>
                </a:solidFill>
                <a:latin typeface="Source Sans Pro"/>
                <a:ea typeface="Source Sans Pro"/>
                <a:cs typeface="Source Sans Pro"/>
                <a:sym typeface="Source Sans Pro"/>
              </a:rPr>
              <a:t>A Collection must be created before a Content Page Template can be added</a:t>
            </a:r>
            <a:endParaRPr lang="en" sz="1000" b="0" dirty="0">
              <a:solidFill>
                <a:schemeClr val="dk1"/>
              </a:solidFill>
              <a:latin typeface="Source Sans Pro"/>
              <a:ea typeface="Source Sans Pro"/>
              <a:cs typeface="Source Sans Pro"/>
              <a:sym typeface="Source Sans Pro"/>
            </a:endParaRPr>
          </a:p>
          <a:p>
            <a:pPr marL="171450" lvl="0"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Page Fragments, the key component of Content Pages, are reusable page elements that include editable components, such as text, images, and links. These elements can be mapped to available content. More information on Content Pages and Page Fragments is included in Module 5, Building a Website with Experience Management Tools.</a:t>
            </a:r>
          </a:p>
          <a:p>
            <a:pPr marL="171450" lvl="0"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Content Pages are edited using the Site Builder. Content Pages can also be enabled with custom Workflows and adapted to create personalized experiences and alternative versions. Keep in mind, new Content Pages will remain as Drafts until they are published. </a:t>
            </a:r>
          </a:p>
          <a:p>
            <a:pPr marL="171450" lvl="0" indent="-171450" algn="l" rtl="0">
              <a:spcBef>
                <a:spcPts val="800"/>
              </a:spcBef>
              <a:spcAft>
                <a:spcPts val="1500"/>
              </a:spcAft>
            </a:pPr>
            <a:endParaRPr lang="en" sz="1000" b="0" dirty="0">
              <a:solidFill>
                <a:schemeClr val="dk1"/>
              </a:solidFill>
              <a:latin typeface="Source Sans Pro"/>
              <a:ea typeface="Source Sans Pro"/>
              <a:cs typeface="Source Sans Pro"/>
              <a:sym typeface="Source Sans Pro"/>
            </a:endParaRPr>
          </a:p>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Use Case:</a:t>
            </a:r>
            <a:r>
              <a:rPr lang="en" sz="1000" b="0" dirty="0">
                <a:solidFill>
                  <a:schemeClr val="dk1"/>
                </a:solidFill>
                <a:latin typeface="Source Sans Pro"/>
                <a:ea typeface="Source Sans Pro"/>
                <a:cs typeface="Source Sans Pro"/>
                <a:sym typeface="Source Sans Pro"/>
              </a:rPr>
              <a:t> </a:t>
            </a:r>
          </a:p>
          <a:p>
            <a:pPr marL="171450" lvl="0"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The Mondego Group can use Content Pages to quickly design new pages and directly edit content on the page. Content Pages also allow the Group to create personalized experiences for Users through the Page Experiences and the Responsive Layout. Rather than existing as a single static page, a well-designed Content Page can include text, images, and more that can change depending on the User. One version of the page can include a prompt for guest users to sign up for a Mondego account while an existing User might see options for how to manage their account. </a:t>
            </a:r>
            <a:endParaRPr lang="en" sz="1000" b="1" dirty="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96949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fbfe6b9cf_1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fbfe6b9cf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Custom Themes can be applied specifically to the Page Template. JavaScript and icons can be added to a Page Template using the </a:t>
            </a:r>
            <a:r>
              <a:rPr lang="en-US" sz="1000" i="1" dirty="0">
                <a:solidFill>
                  <a:srgbClr val="0B5FFF"/>
                </a:solidFill>
                <a:latin typeface="Source Sans Pro"/>
                <a:ea typeface="Source Sans Pro"/>
                <a:cs typeface="Source Sans Pro"/>
                <a:sym typeface="Source Sans Pro"/>
              </a:rPr>
              <a:t>Advanced Features </a:t>
            </a:r>
            <a:r>
              <a:rPr lang="en-US" sz="1000" i="0" dirty="0">
                <a:solidFill>
                  <a:srgbClr val="0B5FFF"/>
                </a:solidFill>
                <a:latin typeface="Source Sans Pro"/>
                <a:ea typeface="Source Sans Pro"/>
                <a:cs typeface="Source Sans Pro"/>
                <a:sym typeface="Source Sans Pro"/>
              </a:rPr>
              <a:t>section of page configuration.</a:t>
            </a:r>
          </a:p>
          <a:p>
            <a:pPr marL="171450" lvl="0" indent="-171450" algn="l" rtl="0">
              <a:spcBef>
                <a:spcPts val="800"/>
              </a:spcBef>
              <a:spcAft>
                <a:spcPts val="1500"/>
              </a:spcAft>
            </a:pPr>
            <a:endParaRPr lang="en-US" sz="1000" b="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By configuring SEO optimization at the Page Template Level, Mondego page creators and site admins can ensure that all Pages made from a template have the same metadata, keywords, and other settings applied. For example, a Page Template created for Special Offers and Promotions can include appropriate tags or categories so that all promotional pages using the template can be found using those metadata.</a:t>
            </a:r>
            <a:endParaRPr lang="en-US" sz="1000" b="1" i="0" dirty="0">
              <a:solidFill>
                <a:srgbClr val="0B5FFF"/>
              </a:solidFill>
              <a:latin typeface="Source Sans Pro"/>
              <a:ea typeface="Source Sans Pro"/>
              <a:cs typeface="Source Sans Pro"/>
              <a:sym typeface="Source Sans Pr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b Presentation Title - no wordmark">
  <p:cSld name="TITLE_1_1_3_1_1_1">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15100" y="1717850"/>
            <a:ext cx="5886000" cy="1713900"/>
          </a:xfrm>
          <a:prstGeom prst="rect">
            <a:avLst/>
          </a:prstGeom>
        </p:spPr>
        <p:txBody>
          <a:bodyPr spcFirstLastPara="1" wrap="square" lIns="91440" tIns="91425" rIns="91440" bIns="91425" anchor="t" anchorCtr="0">
            <a:noAutofit/>
          </a:bodyPr>
          <a:lstStyle>
            <a:lvl1pPr lvl="0" rtl="0">
              <a:spcBef>
                <a:spcPts val="0"/>
              </a:spcBef>
              <a:spcAft>
                <a:spcPts val="0"/>
              </a:spcAft>
              <a:buSzPts val="5200"/>
              <a:buFont typeface="Source Sans Pro"/>
              <a:buNone/>
              <a:defRPr sz="5200" b="1">
                <a:latin typeface="Source Sans Pro"/>
                <a:ea typeface="Source Sans Pro"/>
                <a:cs typeface="Source Sans Pro"/>
                <a:sym typeface="Source Sans Pro"/>
              </a:defRPr>
            </a:lvl1pPr>
            <a:lvl2pPr lvl="1"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2pPr>
            <a:lvl3pPr lvl="2"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3pPr>
            <a:lvl4pPr lvl="3"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4pPr>
            <a:lvl5pPr lvl="4"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5pPr>
            <a:lvl6pPr lvl="5"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6pPr>
            <a:lvl7pPr lvl="6"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7pPr>
            <a:lvl8pPr lvl="7"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8pPr>
            <a:lvl9pPr lvl="8"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9pPr>
          </a:lstStyle>
          <a:p>
            <a:endParaRPr dirty="0"/>
          </a:p>
        </p:txBody>
      </p:sp>
      <p:sp>
        <p:nvSpPr>
          <p:cNvPr id="11" name="Google Shape;11;p2"/>
          <p:cNvSpPr txBox="1">
            <a:spLocks noGrp="1"/>
          </p:cNvSpPr>
          <p:nvPr>
            <p:ph type="subTitle" idx="1"/>
          </p:nvPr>
        </p:nvSpPr>
        <p:spPr>
          <a:xfrm>
            <a:off x="2115101" y="3431700"/>
            <a:ext cx="5200200" cy="591900"/>
          </a:xfrm>
          <a:prstGeom prst="rect">
            <a:avLst/>
          </a:prstGeom>
        </p:spPr>
        <p:txBody>
          <a:bodyPr spcFirstLastPara="1" wrap="square" lIns="18275" tIns="91425" rIns="0" bIns="91425" anchor="t" anchorCtr="0">
            <a:noAutofit/>
          </a:bodyPr>
          <a:lstStyle>
            <a:lvl1pPr lvl="0" rtl="0">
              <a:spcBef>
                <a:spcPts val="0"/>
              </a:spcBef>
              <a:spcAft>
                <a:spcPts val="0"/>
              </a:spcAft>
              <a:buNone/>
              <a:defRPr sz="2400" b="1">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a:endParaRPr/>
          </a:p>
        </p:txBody>
      </p:sp>
      <p:sp>
        <p:nvSpPr>
          <p:cNvPr id="12" name="Google Shape;12;p2"/>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lvl1pPr lvl="0" rtl="0">
              <a:spcBef>
                <a:spcPts val="0"/>
              </a:spcBef>
              <a:spcAft>
                <a:spcPts val="0"/>
              </a:spcAft>
              <a:buNone/>
              <a:defRPr sz="1400">
                <a:solidFill>
                  <a:schemeClr val="accent2"/>
                </a:solidFill>
                <a:latin typeface="Source Sans Pro SemiBold"/>
                <a:ea typeface="Source Sans Pro SemiBold"/>
                <a:cs typeface="Source Sans Pro SemiBold"/>
                <a:sym typeface="Source Sans Pro SemiBold"/>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endParaRPr/>
          </a:p>
        </p:txBody>
      </p:sp>
      <p:sp>
        <p:nvSpPr>
          <p:cNvPr id="13" name="Google Shape;13;p2"/>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4" name="Google Shape;14;p2"/>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16" name="Google Shape;16;p2"/>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332">
          <p15:clr>
            <a:schemeClr val="accent5"/>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9a Blank Slide - white" preserve="1">
  <p:cSld name="1_99a Blank Slide - white">
    <p:spTree>
      <p:nvGrpSpPr>
        <p:cNvPr id="1" name="Shape 72"/>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8ACDE7F2-D0BD-F744-9760-252337772905}"/>
              </a:ext>
            </a:extLst>
          </p:cNvPr>
          <p:cNvCxnSpPr>
            <a:cxnSpLocks/>
          </p:cNvCxnSpPr>
          <p:nvPr userDrawn="1"/>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 name="Google Shape;48;p7">
            <a:extLst>
              <a:ext uri="{FF2B5EF4-FFF2-40B4-BE49-F238E27FC236}">
                <a16:creationId xmlns:a16="http://schemas.microsoft.com/office/drawing/2014/main" id="{E7567656-AFFA-F443-B14D-AED7D372D2A8}"/>
              </a:ext>
            </a:extLst>
          </p:cNvPr>
          <p:cNvCxnSpPr/>
          <p:nvPr userDrawn="1"/>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grpSp>
        <p:nvGrpSpPr>
          <p:cNvPr id="4" name="Google Shape;51;p7">
            <a:extLst>
              <a:ext uri="{FF2B5EF4-FFF2-40B4-BE49-F238E27FC236}">
                <a16:creationId xmlns:a16="http://schemas.microsoft.com/office/drawing/2014/main" id="{5B08EDF2-9AD5-4D46-89B7-CA4315D91B8B}"/>
              </a:ext>
            </a:extLst>
          </p:cNvPr>
          <p:cNvGrpSpPr/>
          <p:nvPr userDrawn="1"/>
        </p:nvGrpSpPr>
        <p:grpSpPr>
          <a:xfrm>
            <a:off x="311657" y="4719126"/>
            <a:ext cx="626141" cy="183261"/>
            <a:chOff x="621050" y="1967150"/>
            <a:chExt cx="6280250" cy="1838125"/>
          </a:xfrm>
        </p:grpSpPr>
        <p:sp>
          <p:nvSpPr>
            <p:cNvPr id="5" name="Google Shape;52;p7">
              <a:extLst>
                <a:ext uri="{FF2B5EF4-FFF2-40B4-BE49-F238E27FC236}">
                  <a16:creationId xmlns:a16="http://schemas.microsoft.com/office/drawing/2014/main" id="{5C188DBE-9C19-814F-823B-41124FF38602}"/>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p7">
              <a:extLst>
                <a:ext uri="{FF2B5EF4-FFF2-40B4-BE49-F238E27FC236}">
                  <a16:creationId xmlns:a16="http://schemas.microsoft.com/office/drawing/2014/main" id="{53DDF39B-2493-114D-9803-AE4B92D0D4AC}"/>
                </a:ext>
              </a:extLst>
            </p:cNvPr>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DC10A94-7361-1048-9B08-703CFB8D1B7F}"/>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extLst>
      <p:ext uri="{BB962C8B-B14F-4D97-AF65-F5344CB8AC3E}">
        <p14:creationId xmlns:p14="http://schemas.microsoft.com/office/powerpoint/2010/main" val="745446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a Section Title - default">
  <p:cSld name="CUSTOM_1">
    <p:spTree>
      <p:nvGrpSpPr>
        <p:cNvPr id="1" name="Shape 24"/>
        <p:cNvGrpSpPr/>
        <p:nvPr/>
      </p:nvGrpSpPr>
      <p:grpSpPr>
        <a:xfrm>
          <a:off x="0" y="0"/>
          <a:ext cx="0" cy="0"/>
          <a:chOff x="0" y="0"/>
          <a:chExt cx="0" cy="0"/>
        </a:xfrm>
      </p:grpSpPr>
      <p:sp>
        <p:nvSpPr>
          <p:cNvPr id="25" name="Google Shape;25;p4"/>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27" name="Google Shape;27;p4"/>
          <p:cNvSpPr txBox="1">
            <a:spLocks noGrp="1"/>
          </p:cNvSpPr>
          <p:nvPr>
            <p:ph type="title"/>
          </p:nvPr>
        </p:nvSpPr>
        <p:spPr>
          <a:xfrm>
            <a:off x="2244150" y="1654250"/>
            <a:ext cx="5985300" cy="5292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8" name="Google Shape;28;p4"/>
          <p:cNvSpPr txBox="1">
            <a:spLocks noGrp="1"/>
          </p:cNvSpPr>
          <p:nvPr>
            <p:ph type="subTitle" idx="1"/>
          </p:nvPr>
        </p:nvSpPr>
        <p:spPr>
          <a:xfrm>
            <a:off x="2244175" y="2183400"/>
            <a:ext cx="5528100" cy="2115600"/>
          </a:xfrm>
          <a:prstGeom prst="rect">
            <a:avLst/>
          </a:prstGeom>
        </p:spPr>
        <p:txBody>
          <a:bodyPr spcFirstLastPara="1" wrap="square" lIns="0" tIns="91440" rIns="0" bIns="91440" anchor="t" anchorCtr="0">
            <a:noAutofit/>
          </a:bodyPr>
          <a:lstStyle>
            <a:lvl1pPr lvl="0" rtl="0">
              <a:spcBef>
                <a:spcPts val="0"/>
              </a:spcBef>
              <a:spcAft>
                <a:spcPts val="0"/>
              </a:spcAft>
              <a:buNone/>
              <a:defRPr sz="2400"/>
            </a:lvl1pPr>
            <a:lvl2pPr lvl="1" rtl="0">
              <a:spcBef>
                <a:spcPts val="1600"/>
              </a:spcBef>
              <a:spcAft>
                <a:spcPts val="0"/>
              </a:spcAft>
              <a:buNone/>
              <a:defRPr sz="2400"/>
            </a:lvl2pPr>
            <a:lvl3pPr lvl="2" rtl="0">
              <a:spcBef>
                <a:spcPts val="1600"/>
              </a:spcBef>
              <a:spcAft>
                <a:spcPts val="0"/>
              </a:spcAft>
              <a:buNone/>
              <a:defRPr sz="2400"/>
            </a:lvl3pPr>
            <a:lvl4pPr lvl="3" rtl="0">
              <a:spcBef>
                <a:spcPts val="1600"/>
              </a:spcBef>
              <a:spcAft>
                <a:spcPts val="0"/>
              </a:spcAft>
              <a:buNone/>
              <a:defRPr sz="2400"/>
            </a:lvl4pPr>
            <a:lvl5pPr lvl="4" rtl="0">
              <a:spcBef>
                <a:spcPts val="1600"/>
              </a:spcBef>
              <a:spcAft>
                <a:spcPts val="0"/>
              </a:spcAft>
              <a:buNone/>
              <a:defRPr sz="2400"/>
            </a:lvl5pPr>
            <a:lvl6pPr lvl="5" rtl="0">
              <a:spcBef>
                <a:spcPts val="1600"/>
              </a:spcBef>
              <a:spcAft>
                <a:spcPts val="0"/>
              </a:spcAft>
              <a:buNone/>
              <a:defRPr sz="2400"/>
            </a:lvl6pPr>
            <a:lvl7pPr lvl="6" rtl="0">
              <a:spcBef>
                <a:spcPts val="1600"/>
              </a:spcBef>
              <a:spcAft>
                <a:spcPts val="0"/>
              </a:spcAft>
              <a:buNone/>
              <a:defRPr sz="2400"/>
            </a:lvl7pPr>
            <a:lvl8pPr lvl="7" rtl="0">
              <a:spcBef>
                <a:spcPts val="1600"/>
              </a:spcBef>
              <a:spcAft>
                <a:spcPts val="0"/>
              </a:spcAft>
              <a:buNone/>
              <a:defRPr sz="2400"/>
            </a:lvl8pPr>
            <a:lvl9pPr lvl="8" rtl="0">
              <a:spcBef>
                <a:spcPts val="1600"/>
              </a:spcBef>
              <a:spcAft>
                <a:spcPts val="1600"/>
              </a:spcAft>
              <a:buNone/>
              <a:defRPr sz="2400"/>
            </a:lvl9pPr>
          </a:lstStyle>
          <a:p>
            <a:endParaRPr dirty="0"/>
          </a:p>
        </p:txBody>
      </p:sp>
      <p:sp>
        <p:nvSpPr>
          <p:cNvPr id="29" name="Google Shape;29;p4"/>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414">
          <p15:clr>
            <a:schemeClr val="accent5"/>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2b Section Title - dark">
  <p:cSld name="CUSTOM_1_1">
    <p:bg>
      <p:bgPr>
        <a:solidFill>
          <a:srgbClr val="134194"/>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507325" y="2285400"/>
            <a:ext cx="6265200" cy="572700"/>
          </a:xfrm>
          <a:prstGeom prst="rect">
            <a:avLst/>
          </a:prstGeom>
        </p:spPr>
        <p:txBody>
          <a:bodyPr spcFirstLastPara="1" wrap="square" lIns="91440" tIns="91440" rIns="91440" bIns="91440" anchor="ctr"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32" name="Google Shape;32;p5"/>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Source Sans Pro SemiBold"/>
                <a:ea typeface="Source Sans Pro SemiBold"/>
                <a:cs typeface="Source Sans Pro SemiBold"/>
                <a:sym typeface="Source Sans Pro SemiBold"/>
              </a:rPr>
              <a:t>L</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I</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F</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E</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R</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A</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Y</a:t>
            </a:r>
            <a:endParaRPr sz="900">
              <a:solidFill>
                <a:schemeClr val="lt1"/>
              </a:solidFill>
              <a:latin typeface="Source Sans Pro SemiBold"/>
              <a:ea typeface="Source Sans Pro SemiBold"/>
              <a:cs typeface="Source Sans Pro SemiBold"/>
              <a:sym typeface="Source Sans Pro SemiBold"/>
            </a:endParaRPr>
          </a:p>
        </p:txBody>
      </p:sp>
      <p:sp>
        <p:nvSpPr>
          <p:cNvPr id="33" name="Google Shape;33;p5"/>
          <p:cNvSpPr/>
          <p:nvPr/>
        </p:nvSpPr>
        <p:spPr>
          <a:xfrm>
            <a:off x="523532" y="2336252"/>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949">
          <p15:clr>
            <a:schemeClr val="accent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Content - default">
  <p:cSld name="CUSTOM_2">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479962" y="846125"/>
            <a:ext cx="6292500" cy="6264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37" name="Google Shape;37;p6"/>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8" name="Google Shape;38;p6"/>
          <p:cNvCxnSpPr>
            <a:cxnSpLocks/>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39" name="Google Shape;39;p6"/>
          <p:cNvSpPr txBox="1">
            <a:spLocks noGrp="1"/>
          </p:cNvSpPr>
          <p:nvPr>
            <p:ph type="body" idx="1"/>
          </p:nvPr>
        </p:nvSpPr>
        <p:spPr>
          <a:xfrm>
            <a:off x="1479952" y="1472650"/>
            <a:ext cx="6292500" cy="2115600"/>
          </a:xfrm>
          <a:prstGeom prst="rect">
            <a:avLst/>
          </a:prstGeom>
        </p:spPr>
        <p:txBody>
          <a:bodyPr spcFirstLastPara="1" wrap="square" lIns="0" tIns="91425" rIns="0" bIns="91425" anchor="t" anchorCtr="0">
            <a:noAutofit/>
          </a:bodyPr>
          <a:lstStyle>
            <a:lvl1pPr marL="412750" lvl="0" indent="-285750" rtl="0">
              <a:spcBef>
                <a:spcPts val="600"/>
              </a:spcBef>
              <a:spcAft>
                <a:spcPts val="0"/>
              </a:spcAft>
              <a:buSzPct val="150000"/>
              <a:buFont typeface="Arial" panose="020B0604020202020204" pitchFamily="34" charset="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lang="en-US" dirty="0"/>
          </a:p>
        </p:txBody>
      </p:sp>
      <p:sp>
        <p:nvSpPr>
          <p:cNvPr id="40" name="Google Shape;40;p6"/>
          <p:cNvSpPr txBox="1">
            <a:spLocks noGrp="1"/>
          </p:cNvSpPr>
          <p:nvPr>
            <p:ph type="subTitle" idx="2"/>
          </p:nvPr>
        </p:nvSpPr>
        <p:spPr>
          <a:xfrm>
            <a:off x="1479962" y="668550"/>
            <a:ext cx="62925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41" name="Google Shape;41;p6"/>
          <p:cNvGrpSpPr/>
          <p:nvPr/>
        </p:nvGrpSpPr>
        <p:grpSpPr>
          <a:xfrm>
            <a:off x="311657" y="4719126"/>
            <a:ext cx="626141" cy="183261"/>
            <a:chOff x="621050" y="1967150"/>
            <a:chExt cx="6280250" cy="1838125"/>
          </a:xfrm>
        </p:grpSpPr>
        <p:sp>
          <p:nvSpPr>
            <p:cNvPr id="42" name="Google Shape;42;p6"/>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8FD6779D-0A02-2D49-9F11-6433B64BCB4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934">
          <p15:clr>
            <a:schemeClr val="accent5"/>
          </p15:clr>
        </p15:guide>
        <p15:guide id="2" pos="196">
          <p15:clr>
            <a:schemeClr val="accent4"/>
          </p15:clr>
        </p15:guide>
        <p15:guide id="3" pos="5577">
          <p15:clr>
            <a:schemeClr val="accent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3b Content - image right floating">
  <p:cSld name="CUSTOM_2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77675" y="1654250"/>
            <a:ext cx="5208600" cy="5727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47" name="Google Shape;47;p7"/>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48" name="Google Shape;48;p7"/>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49" name="Google Shape;49;p7"/>
          <p:cNvSpPr txBox="1">
            <a:spLocks noGrp="1"/>
          </p:cNvSpPr>
          <p:nvPr>
            <p:ph type="body" idx="1"/>
          </p:nvPr>
        </p:nvSpPr>
        <p:spPr>
          <a:xfrm>
            <a:off x="277675" y="2226950"/>
            <a:ext cx="5208600" cy="2115600"/>
          </a:xfrm>
          <a:prstGeom prst="rect">
            <a:avLst/>
          </a:prstGeom>
        </p:spPr>
        <p:txBody>
          <a:bodyPr spcFirstLastPara="1" wrap="square" lIns="0" tIns="91425" rIns="0" bIns="91425" anchor="t" anchorCtr="0">
            <a:noAutofit/>
          </a:bodyPr>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50" name="Google Shape;50;p7"/>
          <p:cNvSpPr txBox="1">
            <a:spLocks noGrp="1"/>
          </p:cNvSpPr>
          <p:nvPr>
            <p:ph type="subTitle" idx="2"/>
          </p:nvPr>
        </p:nvSpPr>
        <p:spPr>
          <a:xfrm>
            <a:off x="277675" y="1476675"/>
            <a:ext cx="47514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a:p>
        </p:txBody>
      </p:sp>
      <p:grpSp>
        <p:nvGrpSpPr>
          <p:cNvPr id="51" name="Google Shape;51;p7"/>
          <p:cNvGrpSpPr/>
          <p:nvPr/>
        </p:nvGrpSpPr>
        <p:grpSpPr>
          <a:xfrm>
            <a:off x="311657" y="4719126"/>
            <a:ext cx="626141" cy="183261"/>
            <a:chOff x="621050" y="1967150"/>
            <a:chExt cx="6280250" cy="1838125"/>
          </a:xfrm>
        </p:grpSpPr>
        <p:sp>
          <p:nvSpPr>
            <p:cNvPr id="52" name="Google Shape;52;p7"/>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CD45FA98-31AD-3548-8798-FF0BDD59DFF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196">
          <p15:clr>
            <a:schemeClr val="accent4"/>
          </p15:clr>
        </p15:guide>
        <p15:guide id="2" pos="5577">
          <p15:clr>
            <a:schemeClr val="accent4"/>
          </p15:clr>
        </p15:guide>
        <p15:guide id="3" pos="175">
          <p15:clr>
            <a:schemeClr val="accent5"/>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3c Content - image left full-height">
  <p:cSld name="CUSTOM_2_1_1">
    <p:spTree>
      <p:nvGrpSpPr>
        <p:cNvPr id="1" name="Shape 54"/>
        <p:cNvGrpSpPr/>
        <p:nvPr/>
      </p:nvGrpSpPr>
      <p:grpSpPr>
        <a:xfrm>
          <a:off x="0" y="0"/>
          <a:ext cx="0" cy="0"/>
          <a:chOff x="0" y="0"/>
          <a:chExt cx="0" cy="0"/>
        </a:xfrm>
      </p:grpSpPr>
      <p:cxnSp>
        <p:nvCxnSpPr>
          <p:cNvPr id="56" name="Google Shape;56;p8"/>
          <p:cNvCxnSpPr>
            <a:cxnSpLocks/>
          </p:cNvCxnSpPr>
          <p:nvPr/>
        </p:nvCxnSpPr>
        <p:spPr>
          <a:xfrm>
            <a:off x="4870812" y="4604232"/>
            <a:ext cx="3782100" cy="0"/>
          </a:xfrm>
          <a:prstGeom prst="straightConnector1">
            <a:avLst/>
          </a:prstGeom>
          <a:noFill/>
          <a:ln w="9525" cap="flat" cmpd="sng">
            <a:solidFill>
              <a:srgbClr val="EBEEF2"/>
            </a:solidFill>
            <a:prstDash val="solid"/>
            <a:round/>
            <a:headEnd type="none" w="med" len="med"/>
            <a:tailEnd type="none" w="med" len="med"/>
          </a:ln>
        </p:spPr>
      </p:cxnSp>
      <p:cxnSp>
        <p:nvCxnSpPr>
          <p:cNvPr id="57" name="Google Shape;57;p8"/>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58" name="Google Shape;58;p8"/>
          <p:cNvSpPr txBox="1">
            <a:spLocks noGrp="1"/>
          </p:cNvSpPr>
          <p:nvPr>
            <p:ph type="title"/>
          </p:nvPr>
        </p:nvSpPr>
        <p:spPr>
          <a:xfrm>
            <a:off x="4840710" y="1654250"/>
            <a:ext cx="4012800" cy="529200"/>
          </a:xfrm>
          <a:prstGeom prst="rect">
            <a:avLst/>
          </a:prstGeom>
        </p:spPr>
        <p:txBody>
          <a:bodyPr spcFirstLastPara="1" wrap="square" lIns="0" tIns="91425" rIns="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59" name="Google Shape;59;p8"/>
          <p:cNvSpPr txBox="1">
            <a:spLocks noGrp="1"/>
          </p:cNvSpPr>
          <p:nvPr>
            <p:ph type="subTitle" idx="1"/>
          </p:nvPr>
        </p:nvSpPr>
        <p:spPr>
          <a:xfrm>
            <a:off x="4840700" y="2183400"/>
            <a:ext cx="4012800" cy="2115600"/>
          </a:xfrm>
          <a:prstGeom prst="rect">
            <a:avLst/>
          </a:prstGeom>
        </p:spPr>
        <p:txBody>
          <a:bodyPr spcFirstLastPara="1" wrap="square" lIns="0" tIns="91425" rIns="0" bIns="91425" anchor="t" anchorCtr="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endParaRPr dirty="0"/>
          </a:p>
        </p:txBody>
      </p:sp>
      <p:sp>
        <p:nvSpPr>
          <p:cNvPr id="60" name="Google Shape;60;p8"/>
          <p:cNvSpPr txBox="1">
            <a:spLocks noGrp="1"/>
          </p:cNvSpPr>
          <p:nvPr>
            <p:ph type="subTitle" idx="2"/>
          </p:nvPr>
        </p:nvSpPr>
        <p:spPr>
          <a:xfrm>
            <a:off x="4840700" y="1476675"/>
            <a:ext cx="3617400" cy="177600"/>
          </a:xfrm>
          <a:prstGeom prst="rect">
            <a:avLst/>
          </a:prstGeom>
        </p:spPr>
        <p:txBody>
          <a:bodyPr spcFirstLastPara="1" wrap="square" lIns="18275"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61" name="Google Shape;61;p8"/>
          <p:cNvGrpSpPr/>
          <p:nvPr/>
        </p:nvGrpSpPr>
        <p:grpSpPr>
          <a:xfrm>
            <a:off x="4877599" y="4719126"/>
            <a:ext cx="626141" cy="183261"/>
            <a:chOff x="621050" y="1967150"/>
            <a:chExt cx="6280250" cy="1838125"/>
          </a:xfrm>
        </p:grpSpPr>
        <p:sp>
          <p:nvSpPr>
            <p:cNvPr id="62" name="Google Shape;62;p8"/>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A61D82C4-44CD-4448-B802-0BF3ED14705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3072">
          <p15:clr>
            <a:schemeClr val="accent4"/>
          </p15:clr>
        </p15:guide>
        <p15:guide id="2" pos="5577">
          <p15:clr>
            <a:schemeClr val="accent4"/>
          </p15:clr>
        </p15:guide>
        <p15:guide id="3" pos="3049">
          <p15:clr>
            <a:schemeClr val="accent5"/>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99b Blank Slide - blue">
  <p:cSld name="TITLE_1_1_1_1">
    <p:bg>
      <p:bgPr>
        <a:solidFill>
          <a:srgbClr val="0B63CE"/>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9b Blank Slide - blue" preserve="1">
  <p:cSld name="1_99b Blank Slide - blue">
    <p:bg>
      <p:bgPr>
        <a:solidFill>
          <a:srgbClr val="0B63CE"/>
        </a:solidFill>
        <a:effectLst/>
      </p:bgPr>
    </p:bg>
    <p:spTree>
      <p:nvGrpSpPr>
        <p:cNvPr id="1" name="Shape 71"/>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C7BEE12E-C3F8-6E4A-9955-F4E1E3871066}"/>
              </a:ext>
            </a:extLst>
          </p:cNvPr>
          <p:cNvCxnSpPr>
            <a:cxnSpLocks/>
          </p:cNvCxnSpPr>
          <p:nvPr userDrawn="1"/>
        </p:nvCxnSpPr>
        <p:spPr>
          <a:xfrm>
            <a:off x="312612" y="4600932"/>
            <a:ext cx="8541000" cy="0"/>
          </a:xfrm>
          <a:prstGeom prst="straightConnector1">
            <a:avLst/>
          </a:prstGeom>
          <a:noFill/>
          <a:ln w="9525" cap="flat" cmpd="sng">
            <a:solidFill>
              <a:schemeClr val="bg1">
                <a:lumMod val="95000"/>
              </a:schemeClr>
            </a:solidFill>
            <a:prstDash val="solid"/>
            <a:round/>
            <a:headEnd type="none" w="med" len="med"/>
            <a:tailEnd type="none" w="med" len="med"/>
          </a:ln>
        </p:spPr>
      </p:cxnSp>
      <p:grpSp>
        <p:nvGrpSpPr>
          <p:cNvPr id="22" name="Google Shape;154;p23">
            <a:extLst>
              <a:ext uri="{FF2B5EF4-FFF2-40B4-BE49-F238E27FC236}">
                <a16:creationId xmlns:a16="http://schemas.microsoft.com/office/drawing/2014/main" id="{E6F578A1-248B-454E-9F79-4FE4452DA68F}"/>
              </a:ext>
            </a:extLst>
          </p:cNvPr>
          <p:cNvGrpSpPr/>
          <p:nvPr userDrawn="1"/>
        </p:nvGrpSpPr>
        <p:grpSpPr>
          <a:xfrm>
            <a:off x="311657" y="4719125"/>
            <a:ext cx="626541" cy="183261"/>
            <a:chOff x="621050" y="1967150"/>
            <a:chExt cx="6280250" cy="1838125"/>
          </a:xfrm>
        </p:grpSpPr>
        <p:sp>
          <p:nvSpPr>
            <p:cNvPr id="23" name="Google Shape;155;p23">
              <a:extLst>
                <a:ext uri="{FF2B5EF4-FFF2-40B4-BE49-F238E27FC236}">
                  <a16:creationId xmlns:a16="http://schemas.microsoft.com/office/drawing/2014/main" id="{B0A76353-D634-2447-9FB3-56E15F1AEDA4}"/>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p23">
              <a:extLst>
                <a:ext uri="{FF2B5EF4-FFF2-40B4-BE49-F238E27FC236}">
                  <a16:creationId xmlns:a16="http://schemas.microsoft.com/office/drawing/2014/main" id="{0C197D74-E24C-6F49-B54D-3DF4057BB838}"/>
                </a:ext>
              </a:extLst>
            </p:cNvPr>
            <p:cNvSpPr/>
            <p:nvPr/>
          </p:nvSpPr>
          <p:spPr>
            <a:xfrm>
              <a:off x="2296425" y="2105000"/>
              <a:ext cx="691225" cy="1284775"/>
            </a:xfrm>
            <a:custGeom>
              <a:avLst/>
              <a:gdLst/>
              <a:ahLst/>
              <a:cxnLst/>
              <a:rect l="l" t="t" r="r" b="b"/>
              <a:pathLst>
                <a:path w="27649" h="51391" extrusionOk="0">
                  <a:moveTo>
                    <a:pt x="460" y="1"/>
                  </a:moveTo>
                  <a:cubicBezTo>
                    <a:pt x="230" y="1"/>
                    <a:pt x="0" y="230"/>
                    <a:pt x="0" y="537"/>
                  </a:cubicBezTo>
                  <a:lnTo>
                    <a:pt x="0" y="50855"/>
                  </a:lnTo>
                  <a:cubicBezTo>
                    <a:pt x="0" y="51161"/>
                    <a:pt x="230" y="51391"/>
                    <a:pt x="460" y="51391"/>
                  </a:cubicBezTo>
                  <a:lnTo>
                    <a:pt x="27189" y="51391"/>
                  </a:lnTo>
                  <a:cubicBezTo>
                    <a:pt x="27495" y="51391"/>
                    <a:pt x="27648" y="51161"/>
                    <a:pt x="27648" y="50855"/>
                  </a:cubicBezTo>
                  <a:lnTo>
                    <a:pt x="27648" y="47791"/>
                  </a:lnTo>
                  <a:cubicBezTo>
                    <a:pt x="27648" y="47638"/>
                    <a:pt x="27495" y="47408"/>
                    <a:pt x="27189" y="47408"/>
                  </a:cubicBezTo>
                  <a:lnTo>
                    <a:pt x="4519" y="47408"/>
                  </a:lnTo>
                  <a:lnTo>
                    <a:pt x="4519" y="537"/>
                  </a:lnTo>
                  <a:cubicBezTo>
                    <a:pt x="4519" y="230"/>
                    <a:pt x="4289" y="1"/>
                    <a:pt x="4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7;p23">
              <a:extLst>
                <a:ext uri="{FF2B5EF4-FFF2-40B4-BE49-F238E27FC236}">
                  <a16:creationId xmlns:a16="http://schemas.microsoft.com/office/drawing/2014/main" id="{304578EA-4A4A-8944-A1D3-8DB939414855}"/>
                </a:ext>
              </a:extLst>
            </p:cNvPr>
            <p:cNvSpPr/>
            <p:nvPr/>
          </p:nvSpPr>
          <p:spPr>
            <a:xfrm>
              <a:off x="3380125" y="1967150"/>
              <a:ext cx="515100" cy="1422625"/>
            </a:xfrm>
            <a:custGeom>
              <a:avLst/>
              <a:gdLst/>
              <a:ahLst/>
              <a:cxnLst/>
              <a:rect l="l" t="t" r="r" b="b"/>
              <a:pathLst>
                <a:path w="20604" h="56905" extrusionOk="0">
                  <a:moveTo>
                    <a:pt x="14706" y="0"/>
                  </a:moveTo>
                  <a:cubicBezTo>
                    <a:pt x="8502" y="0"/>
                    <a:pt x="5132" y="4136"/>
                    <a:pt x="5132" y="11489"/>
                  </a:cubicBezTo>
                  <a:lnTo>
                    <a:pt x="5132" y="19224"/>
                  </a:lnTo>
                  <a:lnTo>
                    <a:pt x="461" y="19530"/>
                  </a:lnTo>
                  <a:cubicBezTo>
                    <a:pt x="231" y="19530"/>
                    <a:pt x="1" y="19760"/>
                    <a:pt x="1" y="19990"/>
                  </a:cubicBezTo>
                  <a:lnTo>
                    <a:pt x="1" y="22594"/>
                  </a:lnTo>
                  <a:cubicBezTo>
                    <a:pt x="1" y="22900"/>
                    <a:pt x="231" y="23053"/>
                    <a:pt x="461" y="23053"/>
                  </a:cubicBezTo>
                  <a:lnTo>
                    <a:pt x="5132" y="23053"/>
                  </a:lnTo>
                  <a:lnTo>
                    <a:pt x="5132" y="56369"/>
                  </a:lnTo>
                  <a:cubicBezTo>
                    <a:pt x="5132" y="56675"/>
                    <a:pt x="5286" y="56905"/>
                    <a:pt x="5592" y="56905"/>
                  </a:cubicBezTo>
                  <a:lnTo>
                    <a:pt x="8962" y="56905"/>
                  </a:lnTo>
                  <a:cubicBezTo>
                    <a:pt x="9192" y="56905"/>
                    <a:pt x="9421" y="56675"/>
                    <a:pt x="9421" y="56369"/>
                  </a:cubicBezTo>
                  <a:lnTo>
                    <a:pt x="9421" y="23053"/>
                  </a:lnTo>
                  <a:lnTo>
                    <a:pt x="17463" y="23053"/>
                  </a:lnTo>
                  <a:cubicBezTo>
                    <a:pt x="17769" y="23053"/>
                    <a:pt x="17923" y="22900"/>
                    <a:pt x="17923" y="22594"/>
                  </a:cubicBezTo>
                  <a:lnTo>
                    <a:pt x="17923" y="19607"/>
                  </a:lnTo>
                  <a:cubicBezTo>
                    <a:pt x="17923" y="19454"/>
                    <a:pt x="17769" y="19224"/>
                    <a:pt x="17463" y="19224"/>
                  </a:cubicBezTo>
                  <a:lnTo>
                    <a:pt x="9421" y="19224"/>
                  </a:lnTo>
                  <a:lnTo>
                    <a:pt x="9421" y="11795"/>
                  </a:lnTo>
                  <a:cubicBezTo>
                    <a:pt x="9421" y="6510"/>
                    <a:pt x="11106" y="3906"/>
                    <a:pt x="14706" y="3906"/>
                  </a:cubicBezTo>
                  <a:cubicBezTo>
                    <a:pt x="16084" y="3906"/>
                    <a:pt x="17540" y="4289"/>
                    <a:pt x="18918" y="4902"/>
                  </a:cubicBezTo>
                  <a:cubicBezTo>
                    <a:pt x="18957" y="4940"/>
                    <a:pt x="19014" y="4959"/>
                    <a:pt x="19081" y="4959"/>
                  </a:cubicBezTo>
                  <a:cubicBezTo>
                    <a:pt x="19148" y="4959"/>
                    <a:pt x="19225" y="4940"/>
                    <a:pt x="19301" y="4902"/>
                  </a:cubicBezTo>
                  <a:lnTo>
                    <a:pt x="19531" y="4596"/>
                  </a:lnTo>
                  <a:lnTo>
                    <a:pt x="20527" y="1839"/>
                  </a:lnTo>
                  <a:cubicBezTo>
                    <a:pt x="20603" y="1609"/>
                    <a:pt x="20527" y="1379"/>
                    <a:pt x="20220" y="1226"/>
                  </a:cubicBezTo>
                  <a:cubicBezTo>
                    <a:pt x="18382" y="460"/>
                    <a:pt x="16391" y="0"/>
                    <a:pt x="14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8;p23">
              <a:extLst>
                <a:ext uri="{FF2B5EF4-FFF2-40B4-BE49-F238E27FC236}">
                  <a16:creationId xmlns:a16="http://schemas.microsoft.com/office/drawing/2014/main" id="{5810A7FD-3AAA-2E42-BC00-2EED74B3206A}"/>
                </a:ext>
              </a:extLst>
            </p:cNvPr>
            <p:cNvSpPr/>
            <p:nvPr/>
          </p:nvSpPr>
          <p:spPr>
            <a:xfrm>
              <a:off x="3839675" y="2424750"/>
              <a:ext cx="777375" cy="988000"/>
            </a:xfrm>
            <a:custGeom>
              <a:avLst/>
              <a:gdLst/>
              <a:ahLst/>
              <a:cxnLst/>
              <a:rect l="l" t="t" r="r" b="b"/>
              <a:pathLst>
                <a:path w="31095" h="39520" extrusionOk="0">
                  <a:moveTo>
                    <a:pt x="16467" y="3830"/>
                  </a:moveTo>
                  <a:cubicBezTo>
                    <a:pt x="23130" y="3830"/>
                    <a:pt x="26729" y="8502"/>
                    <a:pt x="26806" y="16927"/>
                  </a:cubicBezTo>
                  <a:lnTo>
                    <a:pt x="4442" y="16927"/>
                  </a:lnTo>
                  <a:cubicBezTo>
                    <a:pt x="5285" y="9191"/>
                    <a:pt x="10186" y="3830"/>
                    <a:pt x="16467" y="3830"/>
                  </a:cubicBezTo>
                  <a:close/>
                  <a:moveTo>
                    <a:pt x="16467" y="1"/>
                  </a:moveTo>
                  <a:cubicBezTo>
                    <a:pt x="8501" y="1"/>
                    <a:pt x="0" y="6970"/>
                    <a:pt x="0" y="19837"/>
                  </a:cubicBezTo>
                  <a:cubicBezTo>
                    <a:pt x="0" y="31402"/>
                    <a:pt x="7199" y="39520"/>
                    <a:pt x="17462" y="39520"/>
                  </a:cubicBezTo>
                  <a:cubicBezTo>
                    <a:pt x="22900" y="39520"/>
                    <a:pt x="26270" y="37682"/>
                    <a:pt x="29333" y="35920"/>
                  </a:cubicBezTo>
                  <a:cubicBezTo>
                    <a:pt x="29487" y="35767"/>
                    <a:pt x="29640" y="35537"/>
                    <a:pt x="29487" y="35231"/>
                  </a:cubicBezTo>
                  <a:lnTo>
                    <a:pt x="28108" y="32627"/>
                  </a:lnTo>
                  <a:cubicBezTo>
                    <a:pt x="27955" y="32550"/>
                    <a:pt x="27878" y="32474"/>
                    <a:pt x="27802" y="32474"/>
                  </a:cubicBezTo>
                  <a:cubicBezTo>
                    <a:pt x="27648" y="32474"/>
                    <a:pt x="27495" y="32474"/>
                    <a:pt x="27419" y="32550"/>
                  </a:cubicBezTo>
                  <a:cubicBezTo>
                    <a:pt x="24355" y="34771"/>
                    <a:pt x="21292" y="35690"/>
                    <a:pt x="17845" y="35690"/>
                  </a:cubicBezTo>
                  <a:cubicBezTo>
                    <a:pt x="10033" y="35690"/>
                    <a:pt x="4825" y="29640"/>
                    <a:pt x="4519" y="20756"/>
                  </a:cubicBezTo>
                  <a:lnTo>
                    <a:pt x="30482" y="20756"/>
                  </a:lnTo>
                  <a:cubicBezTo>
                    <a:pt x="30635" y="20756"/>
                    <a:pt x="30865" y="20603"/>
                    <a:pt x="30942" y="20373"/>
                  </a:cubicBezTo>
                  <a:cubicBezTo>
                    <a:pt x="31095" y="19454"/>
                    <a:pt x="31095" y="18382"/>
                    <a:pt x="31095" y="17539"/>
                  </a:cubicBezTo>
                  <a:cubicBezTo>
                    <a:pt x="30942" y="6511"/>
                    <a:pt x="25581" y="1"/>
                    <a:pt x="16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p23">
              <a:extLst>
                <a:ext uri="{FF2B5EF4-FFF2-40B4-BE49-F238E27FC236}">
                  <a16:creationId xmlns:a16="http://schemas.microsoft.com/office/drawing/2014/main" id="{EC358D0C-C153-9449-A3F3-A1A94CDEB4DB}"/>
                </a:ext>
              </a:extLst>
            </p:cNvPr>
            <p:cNvSpPr/>
            <p:nvPr/>
          </p:nvSpPr>
          <p:spPr>
            <a:xfrm>
              <a:off x="4772125" y="2426675"/>
              <a:ext cx="461475" cy="965025"/>
            </a:xfrm>
            <a:custGeom>
              <a:avLst/>
              <a:gdLst/>
              <a:ahLst/>
              <a:cxnLst/>
              <a:rect l="l" t="t" r="r" b="b"/>
              <a:pathLst>
                <a:path w="18459" h="38601" extrusionOk="0">
                  <a:moveTo>
                    <a:pt x="14322" y="0"/>
                  </a:moveTo>
                  <a:cubicBezTo>
                    <a:pt x="10493" y="0"/>
                    <a:pt x="6893" y="2375"/>
                    <a:pt x="4060" y="6893"/>
                  </a:cubicBezTo>
                  <a:lnTo>
                    <a:pt x="3830" y="1379"/>
                  </a:lnTo>
                  <a:cubicBezTo>
                    <a:pt x="3830" y="1073"/>
                    <a:pt x="3600" y="843"/>
                    <a:pt x="3294" y="843"/>
                  </a:cubicBezTo>
                  <a:lnTo>
                    <a:pt x="460" y="843"/>
                  </a:lnTo>
                  <a:cubicBezTo>
                    <a:pt x="154" y="843"/>
                    <a:pt x="1" y="1073"/>
                    <a:pt x="1" y="1379"/>
                  </a:cubicBezTo>
                  <a:lnTo>
                    <a:pt x="1" y="38141"/>
                  </a:lnTo>
                  <a:cubicBezTo>
                    <a:pt x="1" y="38371"/>
                    <a:pt x="154" y="38600"/>
                    <a:pt x="460" y="38600"/>
                  </a:cubicBezTo>
                  <a:lnTo>
                    <a:pt x="3830" y="38600"/>
                  </a:lnTo>
                  <a:cubicBezTo>
                    <a:pt x="4060" y="38600"/>
                    <a:pt x="4289" y="38371"/>
                    <a:pt x="4289" y="38141"/>
                  </a:cubicBezTo>
                  <a:lnTo>
                    <a:pt x="4289" y="13250"/>
                  </a:lnTo>
                  <a:cubicBezTo>
                    <a:pt x="6587" y="7506"/>
                    <a:pt x="10110" y="4136"/>
                    <a:pt x="13863" y="4136"/>
                  </a:cubicBezTo>
                  <a:cubicBezTo>
                    <a:pt x="15165" y="4136"/>
                    <a:pt x="15778" y="4289"/>
                    <a:pt x="17003" y="4672"/>
                  </a:cubicBezTo>
                  <a:lnTo>
                    <a:pt x="17386" y="4672"/>
                  </a:lnTo>
                  <a:cubicBezTo>
                    <a:pt x="17463" y="4596"/>
                    <a:pt x="17616" y="4519"/>
                    <a:pt x="17616" y="4442"/>
                  </a:cubicBezTo>
                  <a:lnTo>
                    <a:pt x="18382" y="1379"/>
                  </a:lnTo>
                  <a:cubicBezTo>
                    <a:pt x="18458" y="1073"/>
                    <a:pt x="18382" y="843"/>
                    <a:pt x="18152" y="766"/>
                  </a:cubicBezTo>
                  <a:cubicBezTo>
                    <a:pt x="17003" y="230"/>
                    <a:pt x="15854" y="0"/>
                    <a:pt x="14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p23">
              <a:extLst>
                <a:ext uri="{FF2B5EF4-FFF2-40B4-BE49-F238E27FC236}">
                  <a16:creationId xmlns:a16="http://schemas.microsoft.com/office/drawing/2014/main" id="{3FAEFBAB-E350-E846-90F5-A81269B8F8F5}"/>
                </a:ext>
              </a:extLst>
            </p:cNvPr>
            <p:cNvSpPr/>
            <p:nvPr/>
          </p:nvSpPr>
          <p:spPr>
            <a:xfrm>
              <a:off x="5206750" y="2426675"/>
              <a:ext cx="790800" cy="988000"/>
            </a:xfrm>
            <a:custGeom>
              <a:avLst/>
              <a:gdLst/>
              <a:ahLst/>
              <a:cxnLst/>
              <a:rect l="l" t="t" r="r" b="b"/>
              <a:pathLst>
                <a:path w="31632" h="39520" extrusionOk="0">
                  <a:moveTo>
                    <a:pt x="16927" y="3753"/>
                  </a:moveTo>
                  <a:cubicBezTo>
                    <a:pt x="20603" y="3830"/>
                    <a:pt x="23667" y="5208"/>
                    <a:pt x="27190" y="8348"/>
                  </a:cubicBezTo>
                  <a:lnTo>
                    <a:pt x="27190" y="29716"/>
                  </a:lnTo>
                  <a:cubicBezTo>
                    <a:pt x="23284" y="33699"/>
                    <a:pt x="19837" y="35460"/>
                    <a:pt x="16161" y="35460"/>
                  </a:cubicBezTo>
                  <a:cubicBezTo>
                    <a:pt x="8885" y="35460"/>
                    <a:pt x="4520" y="29486"/>
                    <a:pt x="4520" y="19607"/>
                  </a:cubicBezTo>
                  <a:cubicBezTo>
                    <a:pt x="4520" y="10723"/>
                    <a:pt x="9957" y="3753"/>
                    <a:pt x="16927" y="3753"/>
                  </a:cubicBezTo>
                  <a:close/>
                  <a:moveTo>
                    <a:pt x="16774" y="0"/>
                  </a:moveTo>
                  <a:cubicBezTo>
                    <a:pt x="6970" y="0"/>
                    <a:pt x="1" y="8348"/>
                    <a:pt x="1" y="19836"/>
                  </a:cubicBezTo>
                  <a:cubicBezTo>
                    <a:pt x="1" y="32167"/>
                    <a:pt x="5822" y="39519"/>
                    <a:pt x="15702" y="39519"/>
                  </a:cubicBezTo>
                  <a:cubicBezTo>
                    <a:pt x="19761" y="39519"/>
                    <a:pt x="23743" y="37681"/>
                    <a:pt x="27496" y="34311"/>
                  </a:cubicBezTo>
                  <a:lnTo>
                    <a:pt x="27802" y="38217"/>
                  </a:lnTo>
                  <a:cubicBezTo>
                    <a:pt x="27802" y="38447"/>
                    <a:pt x="27956" y="38677"/>
                    <a:pt x="28262" y="38677"/>
                  </a:cubicBezTo>
                  <a:lnTo>
                    <a:pt x="31096" y="38677"/>
                  </a:lnTo>
                  <a:cubicBezTo>
                    <a:pt x="31402" y="38677"/>
                    <a:pt x="31632" y="38447"/>
                    <a:pt x="31632" y="38217"/>
                  </a:cubicBezTo>
                  <a:lnTo>
                    <a:pt x="31632" y="1379"/>
                  </a:lnTo>
                  <a:cubicBezTo>
                    <a:pt x="31479" y="1073"/>
                    <a:pt x="31325" y="843"/>
                    <a:pt x="31019" y="843"/>
                  </a:cubicBezTo>
                  <a:lnTo>
                    <a:pt x="28032" y="843"/>
                  </a:lnTo>
                  <a:cubicBezTo>
                    <a:pt x="27802" y="843"/>
                    <a:pt x="27573" y="1073"/>
                    <a:pt x="27573" y="1379"/>
                  </a:cubicBezTo>
                  <a:lnTo>
                    <a:pt x="27420" y="4136"/>
                  </a:lnTo>
                  <a:cubicBezTo>
                    <a:pt x="24203" y="1609"/>
                    <a:pt x="21139" y="0"/>
                    <a:pt x="16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1;p23">
              <a:extLst>
                <a:ext uri="{FF2B5EF4-FFF2-40B4-BE49-F238E27FC236}">
                  <a16:creationId xmlns:a16="http://schemas.microsoft.com/office/drawing/2014/main" id="{0175ACFE-B62F-B440-9CEC-C1154DD8A49D}"/>
                </a:ext>
              </a:extLst>
            </p:cNvPr>
            <p:cNvSpPr/>
            <p:nvPr/>
          </p:nvSpPr>
          <p:spPr>
            <a:xfrm>
              <a:off x="6089450" y="2445825"/>
              <a:ext cx="811850" cy="1359450"/>
            </a:xfrm>
            <a:custGeom>
              <a:avLst/>
              <a:gdLst/>
              <a:ahLst/>
              <a:cxnLst/>
              <a:rect l="l" t="t" r="r" b="b"/>
              <a:pathLst>
                <a:path w="32474" h="54378" extrusionOk="0">
                  <a:moveTo>
                    <a:pt x="536" y="0"/>
                  </a:moveTo>
                  <a:cubicBezTo>
                    <a:pt x="306" y="0"/>
                    <a:pt x="230" y="77"/>
                    <a:pt x="153" y="230"/>
                  </a:cubicBezTo>
                  <a:cubicBezTo>
                    <a:pt x="0" y="307"/>
                    <a:pt x="0" y="460"/>
                    <a:pt x="153" y="690"/>
                  </a:cubicBezTo>
                  <a:lnTo>
                    <a:pt x="15165" y="37911"/>
                  </a:lnTo>
                  <a:lnTo>
                    <a:pt x="14169" y="40974"/>
                  </a:lnTo>
                  <a:cubicBezTo>
                    <a:pt x="12790" y="45263"/>
                    <a:pt x="10110" y="50395"/>
                    <a:pt x="5208" y="50395"/>
                  </a:cubicBezTo>
                  <a:cubicBezTo>
                    <a:pt x="4212" y="50395"/>
                    <a:pt x="3064" y="50088"/>
                    <a:pt x="2298" y="49782"/>
                  </a:cubicBezTo>
                  <a:lnTo>
                    <a:pt x="1915" y="49782"/>
                  </a:lnTo>
                  <a:lnTo>
                    <a:pt x="1685" y="50088"/>
                  </a:lnTo>
                  <a:lnTo>
                    <a:pt x="843" y="53075"/>
                  </a:lnTo>
                  <a:cubicBezTo>
                    <a:pt x="766" y="53228"/>
                    <a:pt x="996" y="53535"/>
                    <a:pt x="1149" y="53611"/>
                  </a:cubicBezTo>
                  <a:cubicBezTo>
                    <a:pt x="2221" y="54071"/>
                    <a:pt x="3753" y="54377"/>
                    <a:pt x="5131" y="54377"/>
                  </a:cubicBezTo>
                  <a:cubicBezTo>
                    <a:pt x="10722" y="54377"/>
                    <a:pt x="15165" y="50088"/>
                    <a:pt x="17922" y="41893"/>
                  </a:cubicBezTo>
                  <a:lnTo>
                    <a:pt x="32397" y="536"/>
                  </a:lnTo>
                  <a:cubicBezTo>
                    <a:pt x="32473" y="536"/>
                    <a:pt x="32397" y="383"/>
                    <a:pt x="32320" y="307"/>
                  </a:cubicBezTo>
                  <a:cubicBezTo>
                    <a:pt x="32167" y="230"/>
                    <a:pt x="32090" y="77"/>
                    <a:pt x="31937" y="77"/>
                  </a:cubicBezTo>
                  <a:lnTo>
                    <a:pt x="28491" y="77"/>
                  </a:lnTo>
                  <a:cubicBezTo>
                    <a:pt x="28261" y="77"/>
                    <a:pt x="28108" y="230"/>
                    <a:pt x="27955" y="383"/>
                  </a:cubicBezTo>
                  <a:lnTo>
                    <a:pt x="20143" y="23436"/>
                  </a:lnTo>
                  <a:cubicBezTo>
                    <a:pt x="19760" y="24738"/>
                    <a:pt x="19300" y="26040"/>
                    <a:pt x="18917" y="27418"/>
                  </a:cubicBezTo>
                  <a:cubicBezTo>
                    <a:pt x="18305" y="29333"/>
                    <a:pt x="17615" y="31248"/>
                    <a:pt x="17079" y="32933"/>
                  </a:cubicBezTo>
                  <a:cubicBezTo>
                    <a:pt x="16313" y="31018"/>
                    <a:pt x="15547" y="28950"/>
                    <a:pt x="14782" y="26882"/>
                  </a:cubicBezTo>
                  <a:cubicBezTo>
                    <a:pt x="14322" y="25657"/>
                    <a:pt x="13786" y="24508"/>
                    <a:pt x="13403" y="23359"/>
                  </a:cubicBezTo>
                  <a:lnTo>
                    <a:pt x="4595" y="307"/>
                  </a:lnTo>
                  <a:cubicBezTo>
                    <a:pt x="4519" y="77"/>
                    <a:pt x="4366" y="0"/>
                    <a:pt x="4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p23">
              <a:extLst>
                <a:ext uri="{FF2B5EF4-FFF2-40B4-BE49-F238E27FC236}">
                  <a16:creationId xmlns:a16="http://schemas.microsoft.com/office/drawing/2014/main" id="{3BB9425F-54C9-984D-82B5-AE358690473C}"/>
                </a:ext>
              </a:extLst>
            </p:cNvPr>
            <p:cNvSpPr/>
            <p:nvPr/>
          </p:nvSpPr>
          <p:spPr>
            <a:xfrm>
              <a:off x="3102500" y="2101175"/>
              <a:ext cx="139800" cy="1290525"/>
            </a:xfrm>
            <a:custGeom>
              <a:avLst/>
              <a:gdLst/>
              <a:ahLst/>
              <a:cxnLst/>
              <a:rect l="l" t="t" r="r" b="b"/>
              <a:pathLst>
                <a:path w="5592" h="51621" extrusionOk="0">
                  <a:moveTo>
                    <a:pt x="1073" y="1"/>
                  </a:moveTo>
                  <a:cubicBezTo>
                    <a:pt x="537" y="1"/>
                    <a:pt x="1" y="460"/>
                    <a:pt x="1" y="1073"/>
                  </a:cubicBezTo>
                  <a:lnTo>
                    <a:pt x="1" y="4519"/>
                  </a:lnTo>
                  <a:cubicBezTo>
                    <a:pt x="1" y="5055"/>
                    <a:pt x="537" y="5591"/>
                    <a:pt x="1073" y="5591"/>
                  </a:cubicBezTo>
                  <a:lnTo>
                    <a:pt x="4519" y="5591"/>
                  </a:lnTo>
                  <a:cubicBezTo>
                    <a:pt x="5132" y="5591"/>
                    <a:pt x="5592" y="5055"/>
                    <a:pt x="5592" y="4519"/>
                  </a:cubicBezTo>
                  <a:lnTo>
                    <a:pt x="5592" y="1073"/>
                  </a:lnTo>
                  <a:cubicBezTo>
                    <a:pt x="5592" y="460"/>
                    <a:pt x="5132" y="1"/>
                    <a:pt x="4519" y="1"/>
                  </a:cubicBezTo>
                  <a:close/>
                  <a:moveTo>
                    <a:pt x="1073" y="13863"/>
                  </a:moveTo>
                  <a:cubicBezTo>
                    <a:pt x="767" y="13863"/>
                    <a:pt x="613" y="14093"/>
                    <a:pt x="613" y="14399"/>
                  </a:cubicBezTo>
                  <a:lnTo>
                    <a:pt x="613" y="51161"/>
                  </a:lnTo>
                  <a:cubicBezTo>
                    <a:pt x="613" y="51391"/>
                    <a:pt x="767" y="51620"/>
                    <a:pt x="1073" y="51620"/>
                  </a:cubicBezTo>
                  <a:lnTo>
                    <a:pt x="4443" y="51620"/>
                  </a:lnTo>
                  <a:cubicBezTo>
                    <a:pt x="4749" y="51620"/>
                    <a:pt x="4902" y="51391"/>
                    <a:pt x="4902" y="51161"/>
                  </a:cubicBezTo>
                  <a:lnTo>
                    <a:pt x="4902" y="14399"/>
                  </a:lnTo>
                  <a:cubicBezTo>
                    <a:pt x="4902" y="14093"/>
                    <a:pt x="4749" y="13863"/>
                    <a:pt x="4443" y="138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66F03F8-A13B-9D42-967D-E325E85C209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solidFill>
                  <a:schemeClr val="bg1"/>
                </a:solidFill>
                <a:latin typeface="Source Sans Pro Light" panose="020B0403030403020204" pitchFamily="34" charset="0"/>
              </a:rPr>
              <a:pPr algn="ctr"/>
              <a:t>‹#›</a:t>
            </a:fld>
            <a:endParaRPr lang="en-US" sz="1000" b="0" i="0" dirty="0">
              <a:solidFill>
                <a:schemeClr val="bg1"/>
              </a:solidFill>
              <a:latin typeface="Source Sans Pro Light" panose="020B0403030403020204" pitchFamily="34" charset="0"/>
            </a:endParaRPr>
          </a:p>
        </p:txBody>
      </p:sp>
    </p:spTree>
    <p:extLst>
      <p:ext uri="{BB962C8B-B14F-4D97-AF65-F5344CB8AC3E}">
        <p14:creationId xmlns:p14="http://schemas.microsoft.com/office/powerpoint/2010/main" val="106623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9a Blank Slide - white">
  <p:cSld name="TITLE_1">
    <p:spTree>
      <p:nvGrpSpPr>
        <p:cNvPr id="1" name="Shape 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ource Sans Pro"/>
              <a:buNone/>
              <a:defRPr sz="2800" b="1">
                <a:solidFill>
                  <a:schemeClr val="dk1"/>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rtl="0">
              <a:lnSpc>
                <a:spcPct val="115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ct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7" r:id="rId7"/>
    <p:sldLayoutId id="2147483662" r:id="rId8"/>
    <p:sldLayoutId id="2147483658"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ct val="150000"/>
        <a:buFont typeface="Arial" panose="020B0604020202020204" pitchFamily="34" charset="0"/>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chemeClr val="accent1"/>
          </p15:clr>
        </p15:guide>
        <p15:guide id="2" orient="horz" pos="1620">
          <p15:clr>
            <a:schemeClr val="accent1"/>
          </p15:clr>
        </p15:guide>
        <p15:guide id="3" orient="horz" pos="202">
          <p15:clr>
            <a:schemeClr val="accent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mailto:test@mondego.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learn.liferay.com/relevant-liferay-/using_the_liferay_dxp_service.html"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hyperlink" Target="https://learn.liferay.com/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ctrTitle"/>
          </p:nvPr>
        </p:nvSpPr>
        <p:spPr>
          <a:xfrm>
            <a:off x="2115096" y="1818325"/>
            <a:ext cx="5886000" cy="853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Build New Sites with Liferay DXP</a:t>
            </a:r>
            <a:endParaRPr dirty="0"/>
          </a:p>
        </p:txBody>
      </p:sp>
      <p:sp>
        <p:nvSpPr>
          <p:cNvPr id="78" name="Google Shape;78;p13"/>
          <p:cNvSpPr txBox="1">
            <a:spLocks noGrp="1"/>
          </p:cNvSpPr>
          <p:nvPr>
            <p:ph type="subTitle" idx="1"/>
          </p:nvPr>
        </p:nvSpPr>
        <p:spPr>
          <a:xfrm>
            <a:off x="2115101" y="3431700"/>
            <a:ext cx="5200200" cy="591900"/>
          </a:xfrm>
          <a:prstGeom prst="rect">
            <a:avLst/>
          </a:prstGeom>
        </p:spPr>
        <p:txBody>
          <a:bodyPr spcFirstLastPara="1" wrap="square" lIns="18275" tIns="91425" rIns="0" bIns="91425" anchor="t" anchorCtr="0">
            <a:noAutofit/>
          </a:bodyPr>
          <a:lstStyle/>
          <a:p>
            <a:pPr marL="0" lvl="0" indent="0" algn="l" rtl="0">
              <a:spcBef>
                <a:spcPts val="0"/>
              </a:spcBef>
              <a:spcAft>
                <a:spcPts val="1600"/>
              </a:spcAft>
              <a:buNone/>
            </a:pPr>
            <a:r>
              <a:rPr lang="en-US" dirty="0"/>
              <a:t>Business</a:t>
            </a:r>
            <a:endParaRPr dirty="0"/>
          </a:p>
        </p:txBody>
      </p:sp>
      <p:sp>
        <p:nvSpPr>
          <p:cNvPr id="79" name="Google Shape;79;p13"/>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dirty="0"/>
              <a:t>Liferay DXP Basics</a:t>
            </a:r>
            <a:endParaRPr dirty="0"/>
          </a:p>
        </p:txBody>
      </p:sp>
      <p:sp>
        <p:nvSpPr>
          <p:cNvPr id="80" name="Google Shape;80;p13"/>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i="1" dirty="0"/>
              <a:t>Liferay DXP 7.4</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1041"/>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t>Master Pages </a:t>
            </a:r>
            <a:r>
              <a:rPr lang="en-US" dirty="0"/>
              <a:t>allow non-developers to define Master Page Templates which can be used throughout a site</a:t>
            </a:r>
            <a:endParaRPr lang="en-US" b="1" dirty="0"/>
          </a:p>
          <a:p>
            <a:pPr marL="285750" indent="-285750">
              <a:spcBef>
                <a:spcPts val="600"/>
              </a:spcBef>
              <a:buSzPct val="150000"/>
              <a:buFont typeface="Arial" panose="020B0604020202020204" pitchFamily="34" charset="0"/>
              <a:buChar char="•"/>
            </a:pPr>
            <a:r>
              <a:rPr lang="en-US" dirty="0"/>
              <a:t>With Master Pages, Users can easily define:</a:t>
            </a:r>
          </a:p>
          <a:p>
            <a:pPr marL="742950" lvl="1" indent="-285750">
              <a:spcBef>
                <a:spcPts val="600"/>
              </a:spcBef>
              <a:buSzPct val="88000"/>
              <a:buFont typeface="Courier New" panose="02070309020205020404" pitchFamily="49" charset="0"/>
              <a:buChar char="o"/>
            </a:pPr>
            <a:r>
              <a:rPr lang="en-US" sz="1600" dirty="0"/>
              <a:t>Rows and Columns</a:t>
            </a:r>
          </a:p>
          <a:p>
            <a:pPr marL="742950" lvl="1" indent="-285750">
              <a:spcBef>
                <a:spcPts val="600"/>
              </a:spcBef>
              <a:buSzPct val="88000"/>
              <a:buFont typeface="Courier New" panose="02070309020205020404" pitchFamily="49" charset="0"/>
              <a:buChar char="o"/>
            </a:pPr>
            <a:r>
              <a:rPr lang="en-US" sz="1600" dirty="0"/>
              <a:t>Headers, footers, navigation, etc.</a:t>
            </a:r>
          </a:p>
          <a:p>
            <a:pPr marL="742950" lvl="1" indent="-285750">
              <a:spcBef>
                <a:spcPts val="600"/>
              </a:spcBef>
              <a:buSzPct val="88000"/>
              <a:buFont typeface="Courier New" panose="02070309020205020404" pitchFamily="49" charset="0"/>
              <a:buChar char="o"/>
            </a:pPr>
            <a:r>
              <a:rPr lang="en-US" sz="1600" dirty="0"/>
              <a:t>Which Fragments can be deployed</a:t>
            </a:r>
          </a:p>
          <a:p>
            <a:pPr marL="742950" lvl="1" indent="-285750">
              <a:spcBef>
                <a:spcPts val="600"/>
              </a:spcBef>
              <a:buSzPct val="88000"/>
              <a:buFont typeface="Courier New" panose="02070309020205020404" pitchFamily="49" charset="0"/>
              <a:buChar char="o"/>
            </a:pPr>
            <a:r>
              <a:rPr lang="en-US" sz="1600" dirty="0"/>
              <a:t>Where Users can in-line deploy Fragments and Widgets</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Master Pages</a:t>
            </a:r>
            <a:endParaRPr dirty="0"/>
          </a:p>
        </p:txBody>
      </p:sp>
      <p:pic>
        <p:nvPicPr>
          <p:cNvPr id="5" name="Picture 4" descr="A screenshot of a cell phone&#10;&#10;Description automatically generated">
            <a:extLst>
              <a:ext uri="{FF2B5EF4-FFF2-40B4-BE49-F238E27FC236}">
                <a16:creationId xmlns:a16="http://schemas.microsoft.com/office/drawing/2014/main" id="{7D3A24A2-903B-6D4F-BFCD-169EF0B4A294}"/>
              </a:ext>
            </a:extLst>
          </p:cNvPr>
          <p:cNvPicPr>
            <a:picLocks noChangeAspect="1"/>
          </p:cNvPicPr>
          <p:nvPr/>
        </p:nvPicPr>
        <p:blipFill>
          <a:blip r:embed="rId3"/>
          <a:stretch>
            <a:fillRect/>
          </a:stretch>
        </p:blipFill>
        <p:spPr>
          <a:xfrm>
            <a:off x="4707734" y="1462086"/>
            <a:ext cx="4056785" cy="2731131"/>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895144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Use Case Example: Mondego Page Templates</a:t>
            </a:r>
            <a:endParaRPr dirty="0"/>
          </a:p>
        </p:txBody>
      </p:sp>
      <p:sp>
        <p:nvSpPr>
          <p:cNvPr id="105" name="Google Shape;105;p17"/>
          <p:cNvSpPr txBox="1">
            <a:spLocks noGrp="1"/>
          </p:cNvSpPr>
          <p:nvPr>
            <p:ph type="body" idx="1"/>
          </p:nvPr>
        </p:nvSpPr>
        <p:spPr>
          <a:xfrm>
            <a:off x="890953" y="1416691"/>
            <a:ext cx="7362094" cy="2321477"/>
          </a:xfrm>
          <a:prstGeom prst="rect">
            <a:avLst/>
          </a:prstGeom>
        </p:spPr>
        <p:txBody>
          <a:bodyPr spcFirstLastPara="1" wrap="square" lIns="0" tIns="91425" rIns="0" bIns="91425" anchor="t" anchorCtr="0">
            <a:noAutofit/>
          </a:bodyPr>
          <a:lstStyle/>
          <a:p>
            <a:pPr marL="285750"/>
            <a:r>
              <a:rPr lang="en-US" dirty="0"/>
              <a:t>The Mondego Group can easily utilize the variety of Page types, tools, and templates available with Liferay DXP to quickly create new Pages for its Sites</a:t>
            </a:r>
          </a:p>
          <a:p>
            <a:pPr marL="742950" lvl="1" indent="-285750">
              <a:spcBef>
                <a:spcPts val="600"/>
              </a:spcBef>
              <a:buSzPct val="88000"/>
              <a:buFont typeface="Courier New" panose="02070309020205020404" pitchFamily="49" charset="0"/>
              <a:buChar char="o"/>
            </a:pPr>
            <a:r>
              <a:rPr lang="en-US" sz="1600" dirty="0"/>
              <a:t>With a Content Pages, the Web Team can quickly create a visually engaging Home Page using Fragments and Widgets </a:t>
            </a:r>
          </a:p>
          <a:p>
            <a:pPr marL="742950" lvl="1" indent="-285750">
              <a:spcBef>
                <a:spcPts val="600"/>
              </a:spcBef>
              <a:buSzPct val="88000"/>
              <a:buFont typeface="Courier New" panose="02070309020205020404" pitchFamily="49" charset="0"/>
              <a:buChar char="o"/>
            </a:pPr>
            <a:r>
              <a:rPr lang="en-US" sz="1600" dirty="0"/>
              <a:t>The team can use Page Templates to design a standard layout for informational pages on Mondego’s different services and products</a:t>
            </a:r>
          </a:p>
          <a:p>
            <a:pPr marL="742950" lvl="1" indent="-285750">
              <a:spcBef>
                <a:spcPts val="600"/>
              </a:spcBef>
              <a:buSzPct val="88000"/>
              <a:buFont typeface="Courier New" panose="02070309020205020404" pitchFamily="49" charset="0"/>
              <a:buChar char="o"/>
            </a:pPr>
            <a:r>
              <a:rPr lang="en-US" sz="1600" dirty="0"/>
              <a:t>The Web Team can also ensure uniformity across the Site by using a Master Page that includes the Mondego logo, a header, and a footer of useful links</a:t>
            </a:r>
          </a:p>
        </p:txBody>
      </p:sp>
    </p:spTree>
    <p:extLst>
      <p:ext uri="{BB962C8B-B14F-4D97-AF65-F5344CB8AC3E}">
        <p14:creationId xmlns:p14="http://schemas.microsoft.com/office/powerpoint/2010/main" val="154614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414696"/>
            <a:ext cx="7362092" cy="2230379"/>
          </a:xfrm>
          <a:prstGeom prst="rect">
            <a:avLst/>
          </a:prstGeom>
        </p:spPr>
        <p:txBody>
          <a:bodyPr spcFirstLastPara="1" wrap="square" lIns="0" tIns="91425" rIns="0" bIns="91425" anchor="t" anchorCtr="0">
            <a:noAutofit/>
          </a:bodyPr>
          <a:lstStyle/>
          <a:p>
            <a:pPr marL="285750"/>
            <a:r>
              <a:rPr lang="en-US" dirty="0"/>
              <a:t>The Mondego Group can quickly create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Pages</a:t>
            </a:r>
            <a:r>
              <a:rPr lang="en-US" dirty="0"/>
              <a:t> with defined layouts, styles, and widgets using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Page Templates</a:t>
            </a:r>
            <a:r>
              <a:rPr lang="en-US" dirty="0"/>
              <a:t>.</a:t>
            </a:r>
          </a:p>
          <a:p>
            <a:pPr marL="285750"/>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Master Page Templates</a:t>
            </a:r>
            <a:r>
              <a:rPr lang="en-US" dirty="0"/>
              <a:t> can be used to ensure that the Mondego header, footer, and other essential content items are included on every page on the Site.</a:t>
            </a:r>
          </a:p>
          <a:p>
            <a:pPr marL="285750"/>
            <a:r>
              <a:rPr lang="en-US" dirty="0"/>
              <a:t>Mondego can build Pages using the default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Content</a:t>
            </a:r>
            <a:r>
              <a:rPr lang="en-US" dirty="0"/>
              <a:t> Pages, which utilize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Page Fragments</a:t>
            </a:r>
            <a:r>
              <a:rPr lang="en-US" dirty="0"/>
              <a:t> for quick and easy designs. </a:t>
            </a:r>
          </a:p>
        </p:txBody>
      </p:sp>
    </p:spTree>
    <p:extLst>
      <p:ext uri="{BB962C8B-B14F-4D97-AF65-F5344CB8AC3E}">
        <p14:creationId xmlns:p14="http://schemas.microsoft.com/office/powerpoint/2010/main" val="1912467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414696"/>
            <a:ext cx="7362092" cy="2230379"/>
          </a:xfrm>
          <a:prstGeom prst="rect">
            <a:avLst/>
          </a:prstGeom>
        </p:spPr>
        <p:txBody>
          <a:bodyPr spcFirstLastPara="1" wrap="square" lIns="0" tIns="91425" rIns="0" bIns="91425" anchor="t" anchorCtr="0">
            <a:noAutofit/>
          </a:bodyPr>
          <a:lstStyle/>
          <a:p>
            <a:pPr marL="285750"/>
            <a:r>
              <a:rPr lang="en-US" dirty="0"/>
              <a:t>The Mondego Group can quickly create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Pages</a:t>
            </a:r>
            <a:r>
              <a:rPr lang="en-US" dirty="0"/>
              <a:t> with defined layouts, styles, and widgets using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Page Templates</a:t>
            </a:r>
            <a:r>
              <a:rPr lang="en-US" dirty="0"/>
              <a:t>.</a:t>
            </a:r>
          </a:p>
          <a:p>
            <a:pPr marL="285750"/>
            <a:r>
              <a:rPr lang="en-US" b="1" dirty="0">
                <a:solidFill>
                  <a:schemeClr val="accent1"/>
                </a:solidFill>
                <a:highlight>
                  <a:srgbClr val="C0C0C0"/>
                </a:highlight>
              </a:rPr>
              <a:t>Master Page Templates</a:t>
            </a:r>
            <a:r>
              <a:rPr lang="en-US" dirty="0"/>
              <a:t> can be used to ensure that the Mondego header, footer, and other essential content items are included on every page on the Site.</a:t>
            </a:r>
          </a:p>
          <a:p>
            <a:pPr marL="285750"/>
            <a:r>
              <a:rPr lang="en-US" dirty="0"/>
              <a:t>Mondego can build Pages using the default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Content</a:t>
            </a:r>
            <a:r>
              <a:rPr lang="en-US" dirty="0"/>
              <a:t> Pages, which utilize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Page Fragments</a:t>
            </a:r>
            <a:r>
              <a:rPr lang="en-US" dirty="0"/>
              <a:t> for quick and easy designs. </a:t>
            </a:r>
          </a:p>
        </p:txBody>
      </p:sp>
    </p:spTree>
    <p:extLst>
      <p:ext uri="{BB962C8B-B14F-4D97-AF65-F5344CB8AC3E}">
        <p14:creationId xmlns:p14="http://schemas.microsoft.com/office/powerpoint/2010/main" val="2906435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Add Pages to the Platform</a:t>
            </a:r>
            <a:endParaRPr dirty="0"/>
          </a:p>
        </p:txBody>
      </p:sp>
    </p:spTree>
    <p:extLst>
      <p:ext uri="{BB962C8B-B14F-4D97-AF65-F5344CB8AC3E}">
        <p14:creationId xmlns:p14="http://schemas.microsoft.com/office/powerpoint/2010/main" val="2991029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6197298" cy="529200"/>
          </a:xfrm>
          <a:prstGeom prst="rect">
            <a:avLst/>
          </a:prstGeom>
        </p:spPr>
        <p:txBody>
          <a:bodyPr spcFirstLastPara="1" wrap="square" lIns="0" tIns="91425" rIns="0" bIns="91425" anchor="t" anchorCtr="0">
            <a:noAutofit/>
          </a:bodyPr>
          <a:lstStyle/>
          <a:p>
            <a:pPr lvl="0"/>
            <a:r>
              <a:rPr lang="en-US" dirty="0">
                <a:solidFill>
                  <a:schemeClr val="tx1"/>
                </a:solidFill>
              </a:rPr>
              <a:t>Add Pages to the Platform Exercise Objectives</a:t>
            </a:r>
            <a:endParaRPr dirty="0">
              <a:solidFill>
                <a:schemeClr val="tx1"/>
              </a:solidFill>
            </a:endParaRPr>
          </a:p>
        </p:txBody>
      </p:sp>
      <p:sp>
        <p:nvSpPr>
          <p:cNvPr id="136" name="Google Shape;136;p21"/>
          <p:cNvSpPr txBox="1">
            <a:spLocks noGrp="1"/>
          </p:cNvSpPr>
          <p:nvPr>
            <p:ph type="subTitle" idx="1"/>
          </p:nvPr>
        </p:nvSpPr>
        <p:spPr>
          <a:xfrm>
            <a:off x="2244175" y="1847276"/>
            <a:ext cx="6081678"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Create the Mondego Group Site</a:t>
            </a:r>
          </a:p>
          <a:p>
            <a:pPr marL="285750" lvl="0" indent="-285750">
              <a:spcBef>
                <a:spcPts val="600"/>
              </a:spcBef>
              <a:buSzPct val="150000"/>
              <a:buFont typeface="Arial" panose="020B0604020202020204" pitchFamily="34" charset="0"/>
              <a:buChar char="•"/>
            </a:pPr>
            <a:r>
              <a:rPr lang="en-US" sz="1600" dirty="0"/>
              <a:t>Create a Master Page Template to use across the main Mondego Site</a:t>
            </a:r>
          </a:p>
          <a:p>
            <a:pPr marL="285750" lvl="0" indent="-285750">
              <a:spcBef>
                <a:spcPts val="600"/>
              </a:spcBef>
              <a:buSzPct val="150000"/>
              <a:buFont typeface="Arial" panose="020B0604020202020204" pitchFamily="34" charset="0"/>
              <a:buChar char="•"/>
            </a:pPr>
            <a:r>
              <a:rPr lang="en-US" sz="1600" dirty="0"/>
              <a:t>Create a Content Page Template for Informational Pages</a:t>
            </a:r>
          </a:p>
          <a:p>
            <a:pPr marL="285750" lvl="0" indent="-285750">
              <a:spcBef>
                <a:spcPts val="600"/>
              </a:spcBef>
              <a:buSzPct val="150000"/>
              <a:buFont typeface="Arial" panose="020B0604020202020204" pitchFamily="34" charset="0"/>
              <a:buChar char="•"/>
            </a:pPr>
            <a:r>
              <a:rPr lang="en-US" sz="1600" dirty="0"/>
              <a:t>Use the Account Content Page Template to create a page for Personal Banking Accounts </a:t>
            </a:r>
          </a:p>
          <a:p>
            <a:pPr marL="285750" lvl="0" indent="-285750">
              <a:spcBef>
                <a:spcPts val="600"/>
              </a:spcBef>
              <a:buSzPct val="150000"/>
              <a:buFont typeface="Arial" panose="020B0604020202020204" pitchFamily="34" charset="0"/>
              <a:buChar char="•"/>
            </a:pPr>
            <a:r>
              <a:rPr lang="en-US" sz="1600" dirty="0"/>
              <a:t>Create a Widget Page Template for a Landing Page</a:t>
            </a:r>
          </a:p>
          <a:p>
            <a:pPr marL="285750" lvl="0" indent="-285750">
              <a:spcBef>
                <a:spcPts val="600"/>
              </a:spcBef>
              <a:buSzPct val="150000"/>
              <a:buFont typeface="Arial" panose="020B0604020202020204" pitchFamily="34" charset="0"/>
              <a:buChar char="•"/>
            </a:pPr>
            <a:r>
              <a:rPr lang="en-US" sz="1600" dirty="0"/>
              <a:t>Use the Template to create a Landing Page for Mondego's Sites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the Mondego Group Main Site</a:t>
            </a:r>
          </a:p>
          <a:p>
            <a:pPr marL="342900" lvl="0" indent="-342900">
              <a:spcBef>
                <a:spcPts val="600"/>
              </a:spcBef>
              <a:buFont typeface="+mj-lt"/>
              <a:buAutoNum type="arabicPeriod"/>
            </a:pPr>
            <a:r>
              <a:rPr lang="en-US" dirty="0"/>
              <a:t>Create a Master Page Template</a:t>
            </a:r>
          </a:p>
          <a:p>
            <a:pPr marL="342900" lvl="0" indent="-342900">
              <a:spcBef>
                <a:spcPts val="600"/>
              </a:spcBef>
              <a:buFont typeface="+mj-lt"/>
              <a:buAutoNum type="arabicPeriod"/>
            </a:pPr>
            <a:r>
              <a:rPr lang="en-US" dirty="0"/>
              <a:t>Create a Content Page Template Using the New Master</a:t>
            </a:r>
          </a:p>
          <a:p>
            <a:pPr marL="342900" lvl="0" indent="-342900">
              <a:spcBef>
                <a:spcPts val="600"/>
              </a:spcBef>
              <a:buFont typeface="+mj-lt"/>
              <a:buAutoNum type="arabicPeriod"/>
            </a:pPr>
            <a:r>
              <a:rPr lang="en-US" dirty="0"/>
              <a:t>Add Fragments to the Page Template</a:t>
            </a:r>
          </a:p>
          <a:p>
            <a:pPr marL="342900" lvl="0" indent="-342900">
              <a:spcBef>
                <a:spcPts val="600"/>
              </a:spcBef>
              <a:buFont typeface="+mj-lt"/>
              <a:buAutoNum type="arabicPeriod"/>
            </a:pPr>
            <a:r>
              <a:rPr lang="en-US" dirty="0"/>
              <a:t>Create a Page with the Accounts Page Template</a:t>
            </a:r>
          </a:p>
          <a:p>
            <a:pPr marL="342900" lvl="0" indent="-342900">
              <a:spcBef>
                <a:spcPts val="600"/>
              </a:spcBef>
              <a:buFont typeface="+mj-lt"/>
              <a:buAutoNum type="arabicPeriod"/>
            </a:pPr>
            <a:endParaRPr lang="en-US" dirty="0"/>
          </a:p>
          <a:p>
            <a:pPr marL="342900" lvl="0" indent="-342900">
              <a:spcBef>
                <a:spcPts val="600"/>
              </a:spcBef>
              <a:buFont typeface="+mj-lt"/>
              <a:buAutoNum type="arabicPeriod"/>
            </a:pPr>
            <a:endParaRPr lang="en-US" dirty="0"/>
          </a:p>
          <a:p>
            <a:pPr marL="342900" lvl="0" indent="-342900">
              <a:spcBef>
                <a:spcPts val="600"/>
              </a:spcBef>
              <a:buFont typeface="+mj-lt"/>
              <a:buAutoNum type="arabicPeriod"/>
            </a:pPr>
            <a:endParaRPr lang="en-US"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r>
              <a:rPr lang="en-US" dirty="0">
                <a:solidFill>
                  <a:schemeClr val="tx1"/>
                </a:solidFill>
              </a:rPr>
              <a:t>Add Pages to the Platform Exercise Steps (1/2)</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4758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a Global Landing Page Template</a:t>
            </a:r>
          </a:p>
          <a:p>
            <a:pPr marL="342900" lvl="0" indent="-342900">
              <a:spcBef>
                <a:spcPts val="600"/>
              </a:spcBef>
              <a:buFont typeface="+mj-lt"/>
              <a:buAutoNum type="arabicPeriod"/>
            </a:pPr>
            <a:r>
              <a:rPr lang="en-US" dirty="0"/>
              <a:t>Configure the Widget Page Template</a:t>
            </a:r>
          </a:p>
          <a:p>
            <a:pPr marL="342900" lvl="0" indent="-342900">
              <a:spcBef>
                <a:spcPts val="600"/>
              </a:spcBef>
              <a:buFont typeface="+mj-lt"/>
              <a:buAutoNum type="arabicPeriod"/>
            </a:pPr>
            <a:r>
              <a:rPr lang="en-US" dirty="0"/>
              <a:t>Add Language and Content Widgets to the Template</a:t>
            </a:r>
          </a:p>
          <a:p>
            <a:pPr marL="342900" lvl="0" indent="-342900">
              <a:spcBef>
                <a:spcPts val="600"/>
              </a:spcBef>
              <a:buFont typeface="+mj-lt"/>
              <a:buAutoNum type="arabicPeriod"/>
            </a:pPr>
            <a:r>
              <a:rPr lang="en-US" dirty="0"/>
              <a:t>Create a Page with the Landing Page Template</a:t>
            </a:r>
          </a:p>
          <a:p>
            <a:pPr marL="342900" lvl="0" indent="-342900">
              <a:spcBef>
                <a:spcPts val="600"/>
              </a:spcBef>
              <a:buFont typeface="+mj-lt"/>
              <a:buAutoNum type="arabicPeriod"/>
            </a:pPr>
            <a:r>
              <a:rPr lang="en-US" dirty="0"/>
              <a:t>Update the Master Page Template for the Landing Page</a:t>
            </a:r>
          </a:p>
          <a:p>
            <a:pPr marL="342900" lvl="0" indent="-342900">
              <a:spcBef>
                <a:spcPts val="600"/>
              </a:spcBef>
              <a:buFont typeface="+mj-lt"/>
              <a:buAutoNum type="arabicPeriod"/>
            </a:pPr>
            <a:endParaRPr lang="en-US" dirty="0"/>
          </a:p>
          <a:p>
            <a:pPr marL="342900" lvl="0" indent="-342900">
              <a:spcBef>
                <a:spcPts val="600"/>
              </a:spcBef>
              <a:buFont typeface="+mj-lt"/>
              <a:buAutoNum type="arabicPeriod"/>
            </a:pPr>
            <a:endParaRPr lang="en-US"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r>
              <a:rPr lang="en-US" dirty="0">
                <a:solidFill>
                  <a:schemeClr val="tx1"/>
                </a:solidFill>
              </a:rPr>
              <a:t>Add Pages to the Platform Exercise Steps (2/2)</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17240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Add another Content Page Template called Credit Cards to the Mondego Group Site. Pick two Fragments and one Widget to use on the page. Create at least one new page on the Mondego Group Site using the new template. View the new page in the Navigation Menu. </a:t>
            </a:r>
          </a:p>
          <a:p>
            <a:pPr marL="342900" lvl="0" indent="-342900">
              <a:spcBef>
                <a:spcPts val="600"/>
              </a:spcBef>
              <a:buFont typeface="+mj-lt"/>
              <a:buAutoNum type="arabicPeriod"/>
            </a:pPr>
            <a:r>
              <a:rPr lang="en-US" dirty="0"/>
              <a:t>Create another Widget Page Template on the Global Site to use for Financial Advice. Use a Web Content Display widget, a Blogs widget, and a Message Boards widget. Choose whichever layout you prefer.</a:t>
            </a:r>
          </a:p>
        </p:txBody>
      </p:sp>
      <p:sp>
        <p:nvSpPr>
          <p:cNvPr id="112" name="Google Shape;112;p18"/>
          <p:cNvSpPr txBox="1">
            <a:spLocks noGrp="1"/>
          </p:cNvSpPr>
          <p:nvPr>
            <p:ph type="title"/>
          </p:nvPr>
        </p:nvSpPr>
        <p:spPr>
          <a:xfrm>
            <a:off x="1008184" y="864030"/>
            <a:ext cx="7257041"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Add Pages to the Platform Bonus Exercises</a:t>
            </a:r>
            <a:endParaRPr dirty="0">
              <a:solidFill>
                <a:schemeClr val="tx1"/>
              </a:solidFill>
            </a:endParaRPr>
          </a:p>
        </p:txBody>
      </p:sp>
    </p:spTree>
    <p:extLst>
      <p:ext uri="{BB962C8B-B14F-4D97-AF65-F5344CB8AC3E}">
        <p14:creationId xmlns:p14="http://schemas.microsoft.com/office/powerpoint/2010/main" val="3728824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Creating Sites with Site Templates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756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244725" y="1925614"/>
            <a:ext cx="5985275" cy="2297672"/>
          </a:xfrm>
          <a:prstGeom prst="rect">
            <a:avLst/>
          </a:prstGeom>
        </p:spPr>
        <p:txBody>
          <a:bodyPr spcFirstLastPara="1" wrap="square" lIns="0" tIns="91425" rIns="0" bIns="91425" anchor="t" anchorCtr="0">
            <a:noAutofit/>
          </a:bodyPr>
          <a:lstStyle/>
          <a:p>
            <a:pPr marL="342900" lvl="0">
              <a:spcAft>
                <a:spcPts val="1600"/>
              </a:spcAft>
              <a:buFont typeface="Source Sans Pro" panose="020B0503030403020204" pitchFamily="34" charset="0"/>
              <a:buChar char="◉"/>
            </a:pPr>
            <a:r>
              <a:rPr lang="en-US" sz="1600" dirty="0"/>
              <a:t>Sites in Liferay DXP act as repositories that store all Liferay Assets</a:t>
            </a:r>
          </a:p>
          <a:p>
            <a:pPr marL="342900" lvl="0">
              <a:spcAft>
                <a:spcPts val="1600"/>
              </a:spcAft>
              <a:buFont typeface="Source Sans Pro" panose="020B0503030403020204" pitchFamily="34" charset="0"/>
              <a:buChar char="◉"/>
            </a:pPr>
            <a:r>
              <a:rPr lang="en-US" sz="1600" dirty="0">
                <a:solidFill>
                  <a:schemeClr val="tx1"/>
                </a:solidFill>
              </a:rPr>
              <a:t>Site Templates and Page Templates are useful tools for cutting time to market and customizing the look and feel of Sites</a:t>
            </a:r>
          </a:p>
          <a:p>
            <a:pPr marL="342900" lvl="0">
              <a:spcAft>
                <a:spcPts val="1600"/>
              </a:spcAft>
              <a:buFont typeface="Source Sans Pro" panose="020B0503030403020204" pitchFamily="34" charset="0"/>
              <a:buChar char="◉"/>
            </a:pPr>
            <a:r>
              <a:rPr lang="en-US" sz="1600" dirty="0">
                <a:solidFill>
                  <a:schemeClr val="tx1"/>
                </a:solidFill>
              </a:rPr>
              <a:t>Site Membership comes in three varieties, Open, Restricted, and Private, and can be used to control access to certain content</a:t>
            </a:r>
          </a:p>
          <a:p>
            <a:pPr marL="342900" lvl="0">
              <a:spcAft>
                <a:spcPts val="1600"/>
              </a:spcAft>
              <a:buFont typeface="Source Sans Pro" panose="020B0503030403020204" pitchFamily="34" charset="0"/>
              <a:buChar char="◉"/>
            </a:pPr>
            <a:r>
              <a:rPr lang="en-US" sz="1600" dirty="0">
                <a:solidFill>
                  <a:schemeClr val="tx1"/>
                </a:solidFill>
              </a:rPr>
              <a:t>Permissions on a specific Site can be assigned through Site Roles or Teams</a:t>
            </a:r>
          </a:p>
          <a:p>
            <a:pPr marL="342900" lvl="0">
              <a:spcAft>
                <a:spcPts val="1600"/>
              </a:spcAft>
              <a:buFont typeface="Source Sans Pro" panose="020B0503030403020204" pitchFamily="34" charset="0"/>
              <a:buChar char="◉"/>
            </a:pPr>
            <a:endParaRPr lang="en-US" sz="1600" dirty="0">
              <a:solidFill>
                <a:schemeClr val="tx1"/>
              </a:solidFill>
            </a:endParaRPr>
          </a:p>
        </p:txBody>
      </p:sp>
      <p:sp>
        <p:nvSpPr>
          <p:cNvPr id="4" name="Google Shape;135;p21">
            <a:extLst>
              <a:ext uri="{FF2B5EF4-FFF2-40B4-BE49-F238E27FC236}">
                <a16:creationId xmlns:a16="http://schemas.microsoft.com/office/drawing/2014/main" id="{E9E989D9-4B1A-D849-A7E8-3DC6584E95C6}"/>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r>
              <a:rPr lang="en-US" dirty="0"/>
              <a:t>Key Module Takeaways</a:t>
            </a:r>
            <a:endParaRPr lang="en-US" dirty="0">
              <a:solidFill>
                <a:schemeClr val="tx1"/>
              </a:solidFill>
            </a:endParaRPr>
          </a:p>
        </p:txBody>
      </p:sp>
    </p:spTree>
    <p:extLst>
      <p:ext uri="{BB962C8B-B14F-4D97-AF65-F5344CB8AC3E}">
        <p14:creationId xmlns:p14="http://schemas.microsoft.com/office/powerpoint/2010/main" val="140775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1041"/>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Site Templates are predefined sets of pages, layouts, widgets, and content</a:t>
            </a:r>
          </a:p>
          <a:p>
            <a:pPr marL="285750" indent="-285750">
              <a:spcBef>
                <a:spcPts val="600"/>
              </a:spcBef>
              <a:buSzPct val="150000"/>
              <a:buFont typeface="Arial" panose="020B0604020202020204" pitchFamily="34" charset="0"/>
              <a:buChar char="•"/>
            </a:pPr>
            <a:r>
              <a:rPr lang="en-US" dirty="0"/>
              <a:t>Site Templates allow for the quick creation of Sites across a platform</a:t>
            </a:r>
          </a:p>
          <a:p>
            <a:pPr marL="285750" indent="-285750">
              <a:spcBef>
                <a:spcPts val="600"/>
              </a:spcBef>
              <a:buSzPct val="150000"/>
              <a:buFont typeface="Arial" panose="020B0604020202020204" pitchFamily="34" charset="0"/>
              <a:buChar char="•"/>
            </a:pPr>
            <a:r>
              <a:rPr lang="en-US" dirty="0"/>
              <a:t>New site templates can be created by going to </a:t>
            </a:r>
            <a:r>
              <a:rPr lang="en-US" i="1" dirty="0"/>
              <a:t>Control Panel </a:t>
            </a:r>
            <a:r>
              <a:rPr lang="en-US" dirty="0"/>
              <a:t>→ </a:t>
            </a:r>
            <a:r>
              <a:rPr lang="en-US" i="1" dirty="0"/>
              <a:t>Sites</a:t>
            </a:r>
            <a:r>
              <a:rPr lang="en-US" dirty="0"/>
              <a:t> → </a:t>
            </a:r>
            <a:r>
              <a:rPr lang="en-US" i="1" dirty="0"/>
              <a:t>Site Templates</a:t>
            </a:r>
          </a:p>
          <a:p>
            <a:pPr marL="0" indent="0">
              <a:spcBef>
                <a:spcPts val="600"/>
              </a:spcBef>
              <a:buSzPct val="150000"/>
              <a:buNone/>
            </a:pPr>
            <a:endParaRPr lang="en-US" dirty="0"/>
          </a:p>
          <a:p>
            <a:pPr marL="285750" indent="-285750">
              <a:spcBef>
                <a:spcPts val="600"/>
              </a:spcBef>
              <a:buSzPct val="150000"/>
              <a:buFont typeface="Arial" panose="020B0604020202020204" pitchFamily="34" charset="0"/>
              <a:buChar char="•"/>
            </a:pPr>
            <a:endParaRPr lang="en-US" dirty="0"/>
          </a:p>
          <a:p>
            <a:pPr marL="0" indent="0">
              <a:spcBef>
                <a:spcPts val="600"/>
              </a:spcBef>
              <a:buSzPct val="150000"/>
              <a:buNone/>
            </a:pPr>
            <a:endParaRPr lang="en-US" sz="1600" dirty="0"/>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What are Site Templates?</a:t>
            </a:r>
            <a:endParaRPr dirty="0"/>
          </a:p>
        </p:txBody>
      </p:sp>
      <p:pic>
        <p:nvPicPr>
          <p:cNvPr id="5" name="Google Shape;115;p18">
            <a:extLst>
              <a:ext uri="{FF2B5EF4-FFF2-40B4-BE49-F238E27FC236}">
                <a16:creationId xmlns:a16="http://schemas.microsoft.com/office/drawing/2014/main" id="{2EA0A59F-86F4-A241-923A-4EE1C7484224}"/>
              </a:ext>
            </a:extLst>
          </p:cNvPr>
          <p:cNvPicPr preferRelativeResize="0">
            <a:picLocks noChangeAspect="1"/>
          </p:cNvPicPr>
          <p:nvPr/>
        </p:nvPicPr>
        <p:blipFill>
          <a:blip r:embed="rId3"/>
          <a:srcRect/>
          <a:stretch/>
        </p:blipFill>
        <p:spPr>
          <a:xfrm>
            <a:off x="4822825" y="1581150"/>
            <a:ext cx="3887424" cy="2293188"/>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97513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2913"/>
            <a:ext cx="7819292" cy="626400"/>
          </a:xfrm>
          <a:prstGeom prst="rect">
            <a:avLst/>
          </a:prstGeom>
        </p:spPr>
        <p:txBody>
          <a:bodyPr spcFirstLastPara="1" wrap="square" lIns="0" tIns="91425" rIns="0" bIns="91425" anchor="t" anchorCtr="0">
            <a:noAutofit/>
          </a:bodyPr>
          <a:lstStyle/>
          <a:p>
            <a:pPr lvl="0"/>
            <a:r>
              <a:rPr lang="en-US" dirty="0"/>
              <a:t>Rapidly Generating New Sites</a:t>
            </a:r>
            <a:endParaRPr dirty="0"/>
          </a:p>
        </p:txBody>
      </p:sp>
      <p:sp>
        <p:nvSpPr>
          <p:cNvPr id="105" name="Google Shape;105;p17"/>
          <p:cNvSpPr txBox="1">
            <a:spLocks noGrp="1"/>
          </p:cNvSpPr>
          <p:nvPr>
            <p:ph type="body" idx="1"/>
          </p:nvPr>
        </p:nvSpPr>
        <p:spPr>
          <a:xfrm>
            <a:off x="890953" y="1420409"/>
            <a:ext cx="7362094" cy="2197786"/>
          </a:xfrm>
          <a:prstGeom prst="rect">
            <a:avLst/>
          </a:prstGeom>
        </p:spPr>
        <p:txBody>
          <a:bodyPr spcFirstLastPara="1" wrap="square" lIns="0" tIns="91425" rIns="0" bIns="91425" anchor="t" anchorCtr="0">
            <a:noAutofit/>
          </a:bodyPr>
          <a:lstStyle/>
          <a:p>
            <a:pPr marL="285750"/>
            <a:r>
              <a:rPr lang="en-US" dirty="0"/>
              <a:t>Sites created from a Site Template will have the same pages, widgets, and content as the template</a:t>
            </a:r>
          </a:p>
          <a:p>
            <a:pPr marL="285750"/>
            <a:r>
              <a:rPr lang="en-US" dirty="0"/>
              <a:t>Content created in a Site Template will act as the default content of a new Site created using that template</a:t>
            </a:r>
          </a:p>
          <a:p>
            <a:pPr marL="285750"/>
            <a:r>
              <a:rPr lang="en-US" dirty="0"/>
              <a:t>Site Administrators and developers can add new pages, widgets, and content to a Site created from a template</a:t>
            </a:r>
          </a:p>
          <a:p>
            <a:pPr marL="285750"/>
            <a:endParaRPr lang="en-US" dirty="0"/>
          </a:p>
          <a:p>
            <a:pPr marL="285750"/>
            <a:endParaRPr lang="en-US" dirty="0"/>
          </a:p>
        </p:txBody>
      </p:sp>
      <p:pic>
        <p:nvPicPr>
          <p:cNvPr id="4" name="Picture 3">
            <a:extLst>
              <a:ext uri="{FF2B5EF4-FFF2-40B4-BE49-F238E27FC236}">
                <a16:creationId xmlns:a16="http://schemas.microsoft.com/office/drawing/2014/main" id="{04E8F08D-1507-AC44-8AA9-DE130D8764F8}"/>
              </a:ext>
            </a:extLst>
          </p:cNvPr>
          <p:cNvPicPr>
            <a:picLocks noChangeAspect="1"/>
          </p:cNvPicPr>
          <p:nvPr/>
        </p:nvPicPr>
        <p:blipFill>
          <a:blip r:embed="rId3"/>
          <a:stretch>
            <a:fillRect/>
          </a:stretch>
        </p:blipFill>
        <p:spPr>
          <a:xfrm>
            <a:off x="2479527" y="3480871"/>
            <a:ext cx="4184946" cy="1007372"/>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867233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1041"/>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Changes made to a Site Template are automatically reflected in Sites that use it when </a:t>
            </a:r>
            <a:r>
              <a:rPr lang="en-US" i="1" dirty="0"/>
              <a:t>propagation of changes</a:t>
            </a:r>
            <a:r>
              <a:rPr lang="en-US" dirty="0"/>
              <a:t> is enabled </a:t>
            </a:r>
          </a:p>
          <a:p>
            <a:pPr marL="285750" indent="-285750">
              <a:spcBef>
                <a:spcPts val="600"/>
              </a:spcBef>
              <a:buSzPct val="150000"/>
              <a:buFont typeface="Arial" panose="020B0604020202020204" pitchFamily="34" charset="0"/>
              <a:buChar char="•"/>
            </a:pPr>
            <a:r>
              <a:rPr lang="en-US" dirty="0"/>
              <a:t>Pages added to a Site that are not part of the original Site Template will be unaffected by modifications to the template</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Sites Built From Site Templates</a:t>
            </a:r>
            <a:endParaRPr dirty="0"/>
          </a:p>
        </p:txBody>
      </p:sp>
      <p:pic>
        <p:nvPicPr>
          <p:cNvPr id="5" name="Google Shape;115;p18">
            <a:extLst>
              <a:ext uri="{FF2B5EF4-FFF2-40B4-BE49-F238E27FC236}">
                <a16:creationId xmlns:a16="http://schemas.microsoft.com/office/drawing/2014/main" id="{80F4566E-A4D8-CD45-AA5F-E58F3CBD0051}"/>
              </a:ext>
            </a:extLst>
          </p:cNvPr>
          <p:cNvPicPr preferRelativeResize="0">
            <a:picLocks noChangeAspect="1"/>
          </p:cNvPicPr>
          <p:nvPr/>
        </p:nvPicPr>
        <p:blipFill>
          <a:blip r:embed="rId3"/>
          <a:srcRect/>
          <a:stretch/>
        </p:blipFill>
        <p:spPr>
          <a:xfrm>
            <a:off x="4731396" y="1428475"/>
            <a:ext cx="4122092" cy="2803827"/>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428000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2913"/>
            <a:ext cx="7819292" cy="626400"/>
          </a:xfrm>
          <a:prstGeom prst="rect">
            <a:avLst/>
          </a:prstGeom>
        </p:spPr>
        <p:txBody>
          <a:bodyPr spcFirstLastPara="1" wrap="square" lIns="0" tIns="91425" rIns="0" bIns="91425" anchor="t" anchorCtr="0">
            <a:noAutofit/>
          </a:bodyPr>
          <a:lstStyle/>
          <a:p>
            <a:pPr lvl="0"/>
            <a:r>
              <a:rPr lang="en-US" dirty="0"/>
              <a:t>Use Case Example: Mondego Regional Sites</a:t>
            </a:r>
            <a:endParaRPr dirty="0"/>
          </a:p>
        </p:txBody>
      </p:sp>
      <p:sp>
        <p:nvSpPr>
          <p:cNvPr id="105" name="Google Shape;105;p17"/>
          <p:cNvSpPr txBox="1">
            <a:spLocks noGrp="1"/>
          </p:cNvSpPr>
          <p:nvPr>
            <p:ph type="body" idx="1"/>
          </p:nvPr>
        </p:nvSpPr>
        <p:spPr>
          <a:xfrm>
            <a:off x="890953" y="1420409"/>
            <a:ext cx="7362094" cy="2197786"/>
          </a:xfrm>
          <a:prstGeom prst="rect">
            <a:avLst/>
          </a:prstGeom>
        </p:spPr>
        <p:txBody>
          <a:bodyPr spcFirstLastPara="1" wrap="square" lIns="0" tIns="91425" rIns="0" bIns="91425" anchor="t" anchorCtr="0">
            <a:noAutofit/>
          </a:bodyPr>
          <a:lstStyle/>
          <a:p>
            <a:pPr marL="285750"/>
            <a:r>
              <a:rPr lang="en-US" dirty="0"/>
              <a:t>Since the Mondego Group needs several different Sites, both for internal and external users, Site Templates enable the team to quickly create Sites</a:t>
            </a:r>
          </a:p>
          <a:p>
            <a:pPr marL="742950" lvl="1" indent="-285750">
              <a:spcBef>
                <a:spcPts val="600"/>
              </a:spcBef>
              <a:buSzPct val="88000"/>
              <a:buFont typeface="Courier New" panose="02070309020205020404" pitchFamily="49" charset="0"/>
              <a:buChar char="o"/>
            </a:pPr>
            <a:r>
              <a:rPr lang="en-US" sz="1600" dirty="0"/>
              <a:t>The Web Team can create a Site Template to use for all branch and regional office Sites ensuring a uniform appearance across the platform</a:t>
            </a:r>
          </a:p>
          <a:p>
            <a:pPr marL="742950" lvl="1" indent="-285750">
              <a:spcBef>
                <a:spcPts val="600"/>
              </a:spcBef>
              <a:buSzPct val="88000"/>
              <a:buFont typeface="Courier New" panose="02070309020205020404" pitchFamily="49" charset="0"/>
              <a:buChar char="o"/>
            </a:pPr>
            <a:r>
              <a:rPr lang="en-US" sz="1600" dirty="0"/>
              <a:t>If the Web Team decides to redesign the Sites for regional offices, they can enable the propagation of changes and revise the Site Template, automatically updating all Sites made from the template</a:t>
            </a:r>
          </a:p>
        </p:txBody>
      </p:sp>
    </p:spTree>
    <p:extLst>
      <p:ext uri="{BB962C8B-B14F-4D97-AF65-F5344CB8AC3E}">
        <p14:creationId xmlns:p14="http://schemas.microsoft.com/office/powerpoint/2010/main" val="350338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414695"/>
            <a:ext cx="7362092" cy="1892861"/>
          </a:xfrm>
          <a:prstGeom prst="rect">
            <a:avLst/>
          </a:prstGeom>
        </p:spPr>
        <p:txBody>
          <a:bodyPr spcFirstLastPara="1" wrap="square" lIns="0" tIns="91425" rIns="0" bIns="91425" anchor="t" anchorCtr="0">
            <a:noAutofit/>
          </a:bodyPr>
          <a:lstStyle/>
          <a:p>
            <a:pPr marL="285750"/>
            <a:r>
              <a:rPr lang="en-US" u="sng" dirty="0">
                <a:solidFill>
                  <a:schemeClr val="bg1">
                    <a:lumMod val="75000"/>
                  </a:schemeClr>
                </a:solidFill>
                <a:highlight>
                  <a:srgbClr val="C0C0C0"/>
                </a:highlight>
              </a:rPr>
              <a:t>_______________</a:t>
            </a:r>
            <a:r>
              <a:rPr lang="en-US" dirty="0"/>
              <a:t> can be created to predefine page set widgets, configuration, and even content, to rapidly generate new sites for the Mondego Group.</a:t>
            </a:r>
          </a:p>
          <a:p>
            <a:pPr marL="285750"/>
            <a:r>
              <a:rPr lang="en-US" dirty="0"/>
              <a:t>The default option </a:t>
            </a:r>
            <a:r>
              <a:rPr lang="en-US" b="1" i="1" dirty="0">
                <a:solidFill>
                  <a:schemeClr val="bg1">
                    <a:lumMod val="75000"/>
                  </a:schemeClr>
                </a:solidFill>
                <a:highlight>
                  <a:srgbClr val="C0C0C0"/>
                </a:highlight>
              </a:rPr>
              <a:t>Enable Propagation</a:t>
            </a:r>
            <a:r>
              <a:rPr lang="en-US" i="1" dirty="0">
                <a:solidFill>
                  <a:schemeClr val="bg1">
                    <a:lumMod val="75000"/>
                  </a:schemeClr>
                </a:solidFill>
              </a:rPr>
              <a:t> </a:t>
            </a:r>
            <a:r>
              <a:rPr lang="en-US" i="1" dirty="0"/>
              <a:t>of changes from the Site template </a:t>
            </a:r>
            <a:r>
              <a:rPr lang="en-US" dirty="0"/>
              <a:t>allows Mondego Site pages to inherit changes made to</a:t>
            </a:r>
            <a:r>
              <a:rPr lang="en-US" dirty="0">
                <a:solidFill>
                  <a:schemeClr val="tx1"/>
                </a:solidFill>
              </a:rPr>
              <a:t> the template</a:t>
            </a:r>
            <a:r>
              <a:rPr lang="en-US" dirty="0"/>
              <a:t>.</a:t>
            </a:r>
          </a:p>
          <a:p>
            <a:pPr marL="285750"/>
            <a:r>
              <a:rPr lang="en-US" dirty="0"/>
              <a:t>Inherited changes from a </a:t>
            </a:r>
            <a:r>
              <a:rPr lang="en-US" u="sng" dirty="0">
                <a:solidFill>
                  <a:schemeClr val="bg1">
                    <a:lumMod val="75000"/>
                  </a:schemeClr>
                </a:solidFill>
                <a:highlight>
                  <a:srgbClr val="C0C0C0"/>
                </a:highlight>
              </a:rPr>
              <a:t>_______</a:t>
            </a:r>
            <a:r>
              <a:rPr lang="en-US" dirty="0"/>
              <a:t> Template lock down the page from configuration changes, while inherited changes from a </a:t>
            </a:r>
            <a:r>
              <a:rPr lang="en-US" u="sng" dirty="0">
                <a:solidFill>
                  <a:schemeClr val="bg1">
                    <a:lumMod val="75000"/>
                  </a:schemeClr>
                </a:solidFill>
                <a:highlight>
                  <a:srgbClr val="C0C0C0"/>
                </a:highlight>
              </a:rPr>
              <a:t>_______</a:t>
            </a:r>
            <a:r>
              <a:rPr lang="en-US" dirty="0"/>
              <a:t> Template still allow for administrative flexibility for the Mondego Web Team.</a:t>
            </a:r>
          </a:p>
        </p:txBody>
      </p:sp>
    </p:spTree>
    <p:extLst>
      <p:ext uri="{BB962C8B-B14F-4D97-AF65-F5344CB8AC3E}">
        <p14:creationId xmlns:p14="http://schemas.microsoft.com/office/powerpoint/2010/main" val="2813754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414696"/>
            <a:ext cx="7362092" cy="2230379"/>
          </a:xfrm>
          <a:prstGeom prst="rect">
            <a:avLst/>
          </a:prstGeom>
        </p:spPr>
        <p:txBody>
          <a:bodyPr spcFirstLastPara="1" wrap="square" lIns="0" tIns="91425" rIns="0" bIns="91425" anchor="t" anchorCtr="0">
            <a:noAutofit/>
          </a:bodyPr>
          <a:lstStyle/>
          <a:p>
            <a:pPr marL="285750"/>
            <a:r>
              <a:rPr lang="en-US" b="1" dirty="0">
                <a:solidFill>
                  <a:schemeClr val="accent1"/>
                </a:solidFill>
                <a:highlight>
                  <a:srgbClr val="C0C0C0"/>
                </a:highlight>
                <a:latin typeface="Source Sans Pro" panose="020B0503030403020204" pitchFamily="34" charset="0"/>
                <a:ea typeface="Source Sans Pro" panose="020B0503030403020204" pitchFamily="34" charset="0"/>
              </a:rPr>
              <a:t>Site Templates</a:t>
            </a:r>
            <a:r>
              <a:rPr lang="en-US" dirty="0"/>
              <a:t> can be created to predefine page set widgets, configuration, and even content, to rapidly generate new sites for the Mondego Group.</a:t>
            </a:r>
          </a:p>
          <a:p>
            <a:pPr marL="285750"/>
            <a:r>
              <a:rPr lang="en-US" dirty="0"/>
              <a:t>The default option </a:t>
            </a:r>
            <a:r>
              <a:rPr lang="en-US" b="1" i="1" dirty="0">
                <a:solidFill>
                  <a:schemeClr val="accent1"/>
                </a:solidFill>
                <a:highlight>
                  <a:srgbClr val="C0C0C0"/>
                </a:highlight>
              </a:rPr>
              <a:t>Enable Propagation</a:t>
            </a:r>
            <a:r>
              <a:rPr lang="en-US" i="1" dirty="0">
                <a:solidFill>
                  <a:schemeClr val="accent1"/>
                </a:solidFill>
              </a:rPr>
              <a:t> </a:t>
            </a:r>
            <a:r>
              <a:rPr lang="en-US" i="1" dirty="0"/>
              <a:t>of changes from the Site template </a:t>
            </a:r>
            <a:r>
              <a:rPr lang="en-US" dirty="0"/>
              <a:t>allows Mondego Site pages to inherit changes made to</a:t>
            </a:r>
            <a:r>
              <a:rPr lang="en-US" dirty="0">
                <a:solidFill>
                  <a:schemeClr val="tx1"/>
                </a:solidFill>
              </a:rPr>
              <a:t> the template</a:t>
            </a:r>
            <a:r>
              <a:rPr lang="en-US" dirty="0"/>
              <a:t>.</a:t>
            </a:r>
          </a:p>
          <a:p>
            <a:pPr marL="285750"/>
            <a:r>
              <a:rPr lang="en-US" dirty="0"/>
              <a:t>Inherited changes from a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Page</a:t>
            </a:r>
            <a:r>
              <a:rPr lang="en-US" dirty="0"/>
              <a:t> Template lock down the page from configuration changes, while inherited changes from a </a:t>
            </a:r>
            <a:r>
              <a:rPr lang="en-US" b="1" dirty="0">
                <a:solidFill>
                  <a:schemeClr val="accent1"/>
                </a:solidFill>
                <a:highlight>
                  <a:srgbClr val="C0C0C0"/>
                </a:highlight>
              </a:rPr>
              <a:t>Site</a:t>
            </a:r>
            <a:r>
              <a:rPr lang="en-US" dirty="0"/>
              <a:t> Template still allow for administrative flexibility for the Mondego Web Team.</a:t>
            </a:r>
          </a:p>
        </p:txBody>
      </p:sp>
    </p:spTree>
    <p:extLst>
      <p:ext uri="{BB962C8B-B14F-4D97-AF65-F5344CB8AC3E}">
        <p14:creationId xmlns:p14="http://schemas.microsoft.com/office/powerpoint/2010/main" val="1597499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Add Sites to the Platform</a:t>
            </a:r>
            <a:endParaRPr dirty="0"/>
          </a:p>
        </p:txBody>
      </p:sp>
    </p:spTree>
    <p:extLst>
      <p:ext uri="{BB962C8B-B14F-4D97-AF65-F5344CB8AC3E}">
        <p14:creationId xmlns:p14="http://schemas.microsoft.com/office/powerpoint/2010/main" val="371709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6019715" cy="529200"/>
          </a:xfrm>
          <a:prstGeom prst="rect">
            <a:avLst/>
          </a:prstGeom>
        </p:spPr>
        <p:txBody>
          <a:bodyPr spcFirstLastPara="1" wrap="square" lIns="0" tIns="91425" rIns="0" bIns="91425" anchor="t" anchorCtr="0">
            <a:noAutofit/>
          </a:bodyPr>
          <a:lstStyle/>
          <a:p>
            <a:pPr lvl="0"/>
            <a:r>
              <a:rPr lang="en-US" dirty="0">
                <a:solidFill>
                  <a:schemeClr val="tx1"/>
                </a:solidFill>
              </a:rPr>
              <a:t>Add Sites to the Platform Exercise Objectives</a:t>
            </a:r>
            <a:endParaRPr dirty="0">
              <a:solidFill>
                <a:schemeClr val="tx1"/>
              </a:solidFill>
            </a:endParaRPr>
          </a:p>
        </p:txBody>
      </p:sp>
      <p:sp>
        <p:nvSpPr>
          <p:cNvPr id="136" name="Google Shape;136;p21"/>
          <p:cNvSpPr txBox="1">
            <a:spLocks noGrp="1"/>
          </p:cNvSpPr>
          <p:nvPr>
            <p:ph type="subTitle" idx="1"/>
          </p:nvPr>
        </p:nvSpPr>
        <p:spPr>
          <a:xfrm>
            <a:off x="2244175" y="1847276"/>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endParaRPr lang="en-US" sz="1600" dirty="0"/>
          </a:p>
          <a:p>
            <a:pPr marL="285750" lvl="0" indent="-285750">
              <a:spcBef>
                <a:spcPts val="600"/>
              </a:spcBef>
              <a:buSzPct val="150000"/>
              <a:buFont typeface="Arial" panose="020B0604020202020204" pitchFamily="34" charset="0"/>
              <a:buChar char="•"/>
            </a:pPr>
            <a:r>
              <a:rPr lang="en-US" sz="1600" dirty="0"/>
              <a:t>Create a Site Template for Mondego Regional Office locations</a:t>
            </a:r>
          </a:p>
          <a:p>
            <a:pPr marL="285750" lvl="0" indent="-285750">
              <a:spcBef>
                <a:spcPts val="600"/>
              </a:spcBef>
              <a:buSzPct val="150000"/>
              <a:buFont typeface="Arial" panose="020B0604020202020204" pitchFamily="34" charset="0"/>
              <a:buChar char="•"/>
            </a:pPr>
            <a:r>
              <a:rPr lang="en-US" sz="1600" dirty="0"/>
              <a:t>Use the template to create Sites for some of Mondego's regional banks</a:t>
            </a:r>
          </a:p>
        </p:txBody>
      </p:sp>
    </p:spTree>
    <p:extLst>
      <p:ext uri="{BB962C8B-B14F-4D97-AF65-F5344CB8AC3E}">
        <p14:creationId xmlns:p14="http://schemas.microsoft.com/office/powerpoint/2010/main" val="7874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a Site Template for Mondego Regional Offices</a:t>
            </a:r>
          </a:p>
          <a:p>
            <a:pPr marL="342900" lvl="0" indent="-342900">
              <a:spcBef>
                <a:spcPts val="600"/>
              </a:spcBef>
              <a:buFont typeface="+mj-lt"/>
              <a:buAutoNum type="arabicPeriod"/>
            </a:pPr>
            <a:r>
              <a:rPr lang="en-US" dirty="0"/>
              <a:t>Add a Personal Banking page to the Site Template </a:t>
            </a:r>
          </a:p>
          <a:p>
            <a:pPr marL="342900" lvl="0" indent="-342900">
              <a:spcBef>
                <a:spcPts val="600"/>
              </a:spcBef>
              <a:buFont typeface="+mj-lt"/>
              <a:buAutoNum type="arabicPeriod"/>
            </a:pPr>
            <a:r>
              <a:rPr lang="en-US" dirty="0"/>
              <a:t>Add child pages for Checking Accounts, Savings Accounts, and Mobile Banking </a:t>
            </a:r>
          </a:p>
          <a:p>
            <a:pPr marL="342900" lvl="0" indent="-342900">
              <a:spcBef>
                <a:spcPts val="600"/>
              </a:spcBef>
              <a:buFont typeface="+mj-lt"/>
              <a:buAutoNum type="arabicPeriod"/>
            </a:pPr>
            <a:r>
              <a:rPr lang="en-US" dirty="0"/>
              <a:t>Finish creating the page structure for the Site Template</a:t>
            </a:r>
          </a:p>
          <a:p>
            <a:pPr marL="342900" lvl="0" indent="-342900">
              <a:spcBef>
                <a:spcPts val="600"/>
              </a:spcBef>
              <a:buFont typeface="+mj-lt"/>
              <a:buAutoNum type="arabicPeriod"/>
            </a:pPr>
            <a:r>
              <a:rPr lang="en-US" dirty="0"/>
              <a:t>Create a new Site using the new Site Template</a:t>
            </a:r>
          </a:p>
          <a:p>
            <a:pPr marL="342900" lvl="0" indent="-342900">
              <a:spcBef>
                <a:spcPts val="600"/>
              </a:spcBef>
              <a:buFont typeface="+mj-lt"/>
              <a:buAutoNum type="arabicPeriod"/>
            </a:pPr>
            <a:r>
              <a:rPr lang="en-US" dirty="0"/>
              <a:t>Create two more Regional Bank Office Sites with the Site Template</a:t>
            </a:r>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r>
              <a:rPr lang="en-US" dirty="0">
                <a:solidFill>
                  <a:schemeClr val="tx1"/>
                </a:solidFill>
              </a:rPr>
              <a:t>Add Sites to the Platform 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3625232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a Site Template for Mondego’s Business Banking sites. It should have at least three pages that include at least one fragment on them.</a:t>
            </a:r>
          </a:p>
          <a:p>
            <a:pPr marL="342900" lvl="0" indent="-342900">
              <a:spcBef>
                <a:spcPts val="600"/>
              </a:spcBef>
              <a:buFont typeface="+mj-lt"/>
              <a:buAutoNum type="arabicPeriod"/>
            </a:pPr>
            <a:r>
              <a:rPr lang="en-US" dirty="0"/>
              <a:t>Add Mondego Regional Office Sites for Mondego locations in Chile and Germany. Make sure they are created as Child Sites of the main Mondego Site.</a:t>
            </a:r>
          </a:p>
          <a:p>
            <a:pPr marL="342900" lvl="0" indent="-342900">
              <a:spcBef>
                <a:spcPts val="600"/>
              </a:spcBef>
              <a:buFont typeface="+mj-lt"/>
              <a:buAutoNum type="arabicPeriod"/>
            </a:pPr>
            <a:r>
              <a:rPr lang="en-US"/>
              <a:t>Add </a:t>
            </a:r>
            <a:r>
              <a:rPr lang="en-US" dirty="0"/>
              <a:t>a custom Content Page to one of the new Mondego Regional Office Sites created from the Site Template. Navigate to the new Site and look at the Pages you added within the Site itself..</a:t>
            </a:r>
          </a:p>
        </p:txBody>
      </p:sp>
      <p:sp>
        <p:nvSpPr>
          <p:cNvPr id="112" name="Google Shape;112;p18"/>
          <p:cNvSpPr txBox="1">
            <a:spLocks noGrp="1"/>
          </p:cNvSpPr>
          <p:nvPr>
            <p:ph type="title"/>
          </p:nvPr>
        </p:nvSpPr>
        <p:spPr>
          <a:xfrm>
            <a:off x="1008184" y="864030"/>
            <a:ext cx="5872675"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Add Sites to the Platform Bonus Exercises</a:t>
            </a:r>
            <a:endParaRPr dirty="0">
              <a:solidFill>
                <a:schemeClr val="tx1"/>
              </a:solidFill>
            </a:endParaRPr>
          </a:p>
        </p:txBody>
      </p:sp>
    </p:spTree>
    <p:extLst>
      <p:ext uri="{BB962C8B-B14F-4D97-AF65-F5344CB8AC3E}">
        <p14:creationId xmlns:p14="http://schemas.microsoft.com/office/powerpoint/2010/main" val="427454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0209"/>
            <a:ext cx="736209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Exercise Prerequisites</a:t>
            </a:r>
            <a:endParaRPr dirty="0"/>
          </a:p>
        </p:txBody>
      </p:sp>
      <p:sp>
        <p:nvSpPr>
          <p:cNvPr id="3" name="TextBox 2">
            <a:extLst>
              <a:ext uri="{FF2B5EF4-FFF2-40B4-BE49-F238E27FC236}">
                <a16:creationId xmlns:a16="http://schemas.microsoft.com/office/drawing/2014/main" id="{EC29590F-A225-4148-A0E1-87002DE15D48}"/>
              </a:ext>
            </a:extLst>
          </p:cNvPr>
          <p:cNvSpPr txBox="1"/>
          <p:nvPr/>
        </p:nvSpPr>
        <p:spPr>
          <a:xfrm>
            <a:off x="1860773" y="3576406"/>
            <a:ext cx="6392274" cy="1446037"/>
          </a:xfrm>
          <a:prstGeom prst="rect">
            <a:avLst/>
          </a:prstGeom>
          <a:noFill/>
        </p:spPr>
        <p:txBody>
          <a:bodyPr wrap="square" numCol="2" rtlCol="0">
            <a:spAutoFit/>
          </a:bodyPr>
          <a:lstStyle/>
          <a:p>
            <a:pPr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Portal Name: Mondego</a:t>
            </a:r>
          </a:p>
          <a:p>
            <a:pPr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First Name: Test</a:t>
            </a:r>
          </a:p>
          <a:p>
            <a:pPr lvl="2" indent="-317500" fontAlgn="base">
              <a:lnSpc>
                <a:spcPct val="114000"/>
              </a:lnSpc>
              <a:spcBef>
                <a:spcPts val="600"/>
              </a:spcBef>
              <a:buClr>
                <a:srgbClr val="09101D"/>
              </a:buClr>
              <a:buSzPts val="1400"/>
              <a:buFont typeface="Wingdings" pitchFamily="2" charset="2"/>
              <a:buChar char="§"/>
            </a:pPr>
            <a:endParaRPr lang="en-US" sz="1600" dirty="0">
              <a:solidFill>
                <a:srgbClr val="09101D"/>
              </a:solidFill>
              <a:latin typeface="Source Sans Pro"/>
              <a:ea typeface="Source Sans Pro"/>
              <a:sym typeface="Source Sans Pro"/>
            </a:endParaRPr>
          </a:p>
          <a:p>
            <a:pPr lvl="2" indent="-317500" fontAlgn="base">
              <a:lnSpc>
                <a:spcPct val="114000"/>
              </a:lnSpc>
              <a:spcBef>
                <a:spcPts val="600"/>
              </a:spcBef>
              <a:buClr>
                <a:srgbClr val="09101D"/>
              </a:buClr>
              <a:buSzPts val="1400"/>
              <a:buFont typeface="Wingdings" pitchFamily="2" charset="2"/>
              <a:buChar char="§"/>
            </a:pPr>
            <a:endParaRPr lang="en-US" sz="1600" dirty="0">
              <a:solidFill>
                <a:srgbClr val="09101D"/>
              </a:solidFill>
              <a:latin typeface="Source Sans Pro"/>
              <a:ea typeface="Source Sans Pro"/>
              <a:sym typeface="Source Sans Pro"/>
            </a:endParaRPr>
          </a:p>
          <a:p>
            <a:pPr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Last Name: Test</a:t>
            </a:r>
          </a:p>
          <a:p>
            <a:pPr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Email: </a:t>
            </a:r>
            <a:r>
              <a:rPr lang="en-US" sz="1600" dirty="0">
                <a:solidFill>
                  <a:srgbClr val="09101D"/>
                </a:solidFill>
                <a:latin typeface="Source Sans Pro"/>
                <a:ea typeface="Source Sans Pro"/>
                <a:sym typeface="Source Sans Pro"/>
                <a:hlinkClick r:id="rId3"/>
              </a:rPr>
              <a:t>test@mondego.com</a:t>
            </a:r>
            <a:r>
              <a:rPr lang="en-US" sz="1600" dirty="0">
                <a:solidFill>
                  <a:srgbClr val="09101D"/>
                </a:solidFill>
                <a:latin typeface="Source Sans Pro"/>
                <a:ea typeface="Source Sans Pro"/>
                <a:sym typeface="Source Sans Pro"/>
              </a:rPr>
              <a:t> </a:t>
            </a:r>
          </a:p>
          <a:p>
            <a:endParaRPr lang="en-US" dirty="0"/>
          </a:p>
        </p:txBody>
      </p:sp>
      <p:sp>
        <p:nvSpPr>
          <p:cNvPr id="105" name="Google Shape;105;p17"/>
          <p:cNvSpPr txBox="1">
            <a:spLocks noGrp="1"/>
          </p:cNvSpPr>
          <p:nvPr>
            <p:ph type="body" idx="1"/>
          </p:nvPr>
        </p:nvSpPr>
        <p:spPr>
          <a:xfrm>
            <a:off x="890953" y="1418174"/>
            <a:ext cx="7362094" cy="2747782"/>
          </a:xfrm>
          <a:prstGeom prst="rect">
            <a:avLst/>
          </a:prstGeom>
        </p:spPr>
        <p:txBody>
          <a:bodyPr spcFirstLastPara="1" wrap="square" lIns="0" tIns="91425" rIns="0" bIns="91425" anchor="t" anchorCtr="0">
            <a:noAutofit/>
          </a:bodyPr>
          <a:lstStyle/>
          <a:p>
            <a:pPr marL="283464" fontAlgn="base">
              <a:lnSpc>
                <a:spcPct val="114000"/>
              </a:lnSpc>
              <a:spcBef>
                <a:spcPts val="600"/>
              </a:spcBef>
              <a:buSzPct val="150000"/>
              <a:buFont typeface="Arial" panose="020B0604020202020204" pitchFamily="34" charset="0"/>
              <a:buChar char="•"/>
            </a:pPr>
            <a:r>
              <a:rPr lang="en-US" dirty="0"/>
              <a:t>Unzipped module exercise files in the following folder structure:</a:t>
            </a:r>
          </a:p>
          <a:p>
            <a:pPr lvl="1" fontAlgn="base">
              <a:lnSpc>
                <a:spcPct val="114000"/>
              </a:lnSpc>
              <a:spcBef>
                <a:spcPts val="600"/>
              </a:spcBef>
            </a:pPr>
            <a:r>
              <a:rPr lang="en-US" sz="1600" dirty="0"/>
              <a:t>Windows: C:\liferay </a:t>
            </a:r>
          </a:p>
          <a:p>
            <a:pPr lvl="1" fontAlgn="base">
              <a:lnSpc>
                <a:spcPct val="114000"/>
              </a:lnSpc>
              <a:spcBef>
                <a:spcPts val="600"/>
              </a:spcBef>
            </a:pPr>
            <a:r>
              <a:rPr lang="en-US" sz="1600" dirty="0"/>
              <a:t>Unix Systems: [user-home]/</a:t>
            </a:r>
            <a:r>
              <a:rPr lang="en-US" sz="1600" dirty="0" err="1"/>
              <a:t>liferay</a:t>
            </a:r>
            <a:endParaRPr lang="en-US" sz="1600" dirty="0"/>
          </a:p>
          <a:p>
            <a:pPr marL="283464" fontAlgn="base">
              <a:lnSpc>
                <a:spcPct val="114000"/>
              </a:lnSpc>
            </a:pPr>
            <a:r>
              <a:rPr lang="en-US" dirty="0"/>
              <a:t>Liferay DXP 7.4 set up and running</a:t>
            </a:r>
          </a:p>
          <a:p>
            <a:pPr lvl="1" fontAlgn="base">
              <a:lnSpc>
                <a:spcPct val="114000"/>
              </a:lnSpc>
              <a:spcBef>
                <a:spcPts val="600"/>
              </a:spcBef>
            </a:pPr>
            <a:r>
              <a:rPr lang="en-US" sz="1600" dirty="0"/>
              <a:t>If you have not started your Liferay instance yet, set it up with the following basic configuration:</a:t>
            </a:r>
          </a:p>
          <a:p>
            <a:pPr lvl="1" fontAlgn="base">
              <a:lnSpc>
                <a:spcPct val="114000"/>
              </a:lnSpc>
              <a:spcBef>
                <a:spcPts val="600"/>
              </a:spcBef>
            </a:pPr>
            <a:endParaRPr lang="en-US" sz="1600" dirty="0"/>
          </a:p>
          <a:p>
            <a:pPr lvl="1" fontAlgn="base">
              <a:lnSpc>
                <a:spcPct val="114000"/>
              </a:lnSpc>
              <a:spcBef>
                <a:spcPts val="600"/>
              </a:spcBef>
            </a:pPr>
            <a:endParaRPr lang="en-US" sz="1600" dirty="0"/>
          </a:p>
          <a:p>
            <a:pPr marL="596900" lvl="1" indent="0" fontAlgn="base">
              <a:lnSpc>
                <a:spcPct val="114000"/>
              </a:lnSpc>
              <a:spcBef>
                <a:spcPts val="600"/>
              </a:spcBef>
              <a:buNone/>
            </a:pPr>
            <a:endParaRPr lang="en-US" sz="1600" dirty="0"/>
          </a:p>
          <a:p>
            <a:pPr lvl="1" fontAlgn="base">
              <a:lnSpc>
                <a:spcPct val="114000"/>
              </a:lnSpc>
              <a:spcBef>
                <a:spcPts val="600"/>
              </a:spcBef>
            </a:pPr>
            <a:endParaRPr lang="en-US" sz="1600" dirty="0"/>
          </a:p>
          <a:p>
            <a:pPr lvl="1" fontAlgn="base">
              <a:lnSpc>
                <a:spcPct val="114000"/>
              </a:lnSpc>
              <a:spcBef>
                <a:spcPts val="600"/>
              </a:spcBef>
            </a:pPr>
            <a:endParaRPr lang="en-US" sz="1600" dirty="0"/>
          </a:p>
          <a:p>
            <a:pPr lvl="1" fontAlgn="base">
              <a:lnSpc>
                <a:spcPct val="114000"/>
              </a:lnSpc>
              <a:spcBef>
                <a:spcPts val="600"/>
              </a:spcBef>
            </a:pPr>
            <a:endParaRPr lang="en-US" sz="1600" dirty="0"/>
          </a:p>
          <a:p>
            <a:endParaRPr lang="en-US" dirty="0"/>
          </a:p>
          <a:p>
            <a:pPr lvl="1" fontAlgn="base">
              <a:lnSpc>
                <a:spcPct val="114000"/>
              </a:lnSpc>
              <a:spcBef>
                <a:spcPts val="600"/>
              </a:spcBef>
            </a:pPr>
            <a:endParaRPr lang="en-US" sz="1600" dirty="0"/>
          </a:p>
        </p:txBody>
      </p:sp>
    </p:spTree>
    <p:extLst>
      <p:ext uri="{BB962C8B-B14F-4D97-AF65-F5344CB8AC3E}">
        <p14:creationId xmlns:p14="http://schemas.microsoft.com/office/powerpoint/2010/main" val="2160767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Managing Site Configuration</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8196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2913"/>
            <a:ext cx="7819292" cy="626400"/>
          </a:xfrm>
          <a:prstGeom prst="rect">
            <a:avLst/>
          </a:prstGeom>
        </p:spPr>
        <p:txBody>
          <a:bodyPr spcFirstLastPara="1" wrap="square" lIns="0" tIns="91425" rIns="0" bIns="91425" anchor="t" anchorCtr="0">
            <a:noAutofit/>
          </a:bodyPr>
          <a:lstStyle/>
          <a:p>
            <a:pPr lvl="0"/>
            <a:r>
              <a:rPr lang="en-US" dirty="0"/>
              <a:t>Site Membership</a:t>
            </a:r>
            <a:endParaRPr dirty="0"/>
          </a:p>
        </p:txBody>
      </p:sp>
      <p:sp>
        <p:nvSpPr>
          <p:cNvPr id="105" name="Google Shape;105;p17"/>
          <p:cNvSpPr txBox="1">
            <a:spLocks noGrp="1"/>
          </p:cNvSpPr>
          <p:nvPr>
            <p:ph type="body" idx="1"/>
          </p:nvPr>
        </p:nvSpPr>
        <p:spPr>
          <a:xfrm>
            <a:off x="890953" y="1420409"/>
            <a:ext cx="7362094" cy="2197786"/>
          </a:xfrm>
          <a:prstGeom prst="rect">
            <a:avLst/>
          </a:prstGeom>
        </p:spPr>
        <p:txBody>
          <a:bodyPr spcFirstLastPara="1" wrap="square" lIns="0" tIns="91425" rIns="0" bIns="91425" anchor="t" anchorCtr="0">
            <a:noAutofit/>
          </a:bodyPr>
          <a:lstStyle/>
          <a:p>
            <a:pPr marL="285750"/>
            <a:r>
              <a:rPr lang="en-US" dirty="0"/>
              <a:t>Sites in Liferay have three different kinds of membership:</a:t>
            </a:r>
          </a:p>
          <a:p>
            <a:pPr marL="787400" lvl="1">
              <a:spcBef>
                <a:spcPts val="600"/>
              </a:spcBef>
            </a:pPr>
            <a:r>
              <a:rPr lang="en-US" sz="1600" b="1" dirty="0"/>
              <a:t>Open</a:t>
            </a:r>
            <a:r>
              <a:rPr lang="en-US" sz="1600" dirty="0"/>
              <a:t>—Any user can become a member of the Site at any time</a:t>
            </a:r>
          </a:p>
          <a:p>
            <a:pPr marL="787400" lvl="1">
              <a:spcBef>
                <a:spcPts val="600"/>
              </a:spcBef>
            </a:pPr>
            <a:r>
              <a:rPr lang="en-US" sz="1600" b="1" dirty="0"/>
              <a:t>Restricted</a:t>
            </a:r>
            <a:r>
              <a:rPr lang="en-US" sz="1600" dirty="0"/>
              <a:t>—A user can request membership to a Site, but the Site Administrator must approve the user’s request</a:t>
            </a:r>
          </a:p>
          <a:p>
            <a:pPr marL="787400" lvl="1">
              <a:spcBef>
                <a:spcPts val="600"/>
              </a:spcBef>
            </a:pPr>
            <a:r>
              <a:rPr lang="en-US" sz="1600" b="1" dirty="0"/>
              <a:t>Private</a:t>
            </a:r>
            <a:r>
              <a:rPr lang="en-US" sz="1600" dirty="0"/>
              <a:t>—Users cannot request Site membership but must be manually selected and added as a member by the Site Administrators</a:t>
            </a:r>
          </a:p>
        </p:txBody>
      </p:sp>
    </p:spTree>
    <p:extLst>
      <p:ext uri="{BB962C8B-B14F-4D97-AF65-F5344CB8AC3E}">
        <p14:creationId xmlns:p14="http://schemas.microsoft.com/office/powerpoint/2010/main" val="1346943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1041"/>
            <a:ext cx="4411397"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Site Roles are a unique way of giving users access to do more within a site</a:t>
            </a:r>
          </a:p>
          <a:p>
            <a:pPr marL="285750" indent="-285750">
              <a:spcBef>
                <a:spcPts val="600"/>
              </a:spcBef>
              <a:buSzPct val="150000"/>
              <a:buFont typeface="Arial" panose="020B0604020202020204" pitchFamily="34" charset="0"/>
              <a:buChar char="•"/>
            </a:pPr>
            <a:r>
              <a:rPr lang="en-US" dirty="0"/>
              <a:t>Site Members can be assigned Site Roles</a:t>
            </a:r>
            <a:endParaRPr lang="en-US" sz="1600" dirty="0"/>
          </a:p>
          <a:p>
            <a:pPr marL="742950" lvl="1" indent="-285750">
              <a:spcBef>
                <a:spcPts val="600"/>
              </a:spcBef>
              <a:buSzPct val="88000"/>
              <a:buFont typeface="Courier New" panose="02070309020205020404" pitchFamily="49" charset="0"/>
              <a:buChar char="o"/>
            </a:pPr>
            <a:r>
              <a:rPr lang="en-US" sz="1600" dirty="0"/>
              <a:t>These are a set of permissions on site resources given to users assigned the role</a:t>
            </a:r>
          </a:p>
          <a:p>
            <a:pPr marL="742950" lvl="1" indent="-285750">
              <a:spcBef>
                <a:spcPts val="600"/>
              </a:spcBef>
              <a:buSzPct val="88000"/>
              <a:buFont typeface="Courier New" panose="02070309020205020404" pitchFamily="49" charset="0"/>
              <a:buChar char="o"/>
            </a:pPr>
            <a:r>
              <a:rPr lang="en-US" sz="1600" dirty="0"/>
              <a:t>Site Roles are defined for all sites, and custom roles are added platform-wide</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Sites Roles</a:t>
            </a:r>
            <a:endParaRPr dirty="0"/>
          </a:p>
        </p:txBody>
      </p:sp>
      <p:pic>
        <p:nvPicPr>
          <p:cNvPr id="5" name="Google Shape;115;p18">
            <a:extLst>
              <a:ext uri="{FF2B5EF4-FFF2-40B4-BE49-F238E27FC236}">
                <a16:creationId xmlns:a16="http://schemas.microsoft.com/office/drawing/2014/main" id="{64E30261-9678-3A47-B771-16C75D2B45AC}"/>
              </a:ext>
            </a:extLst>
          </p:cNvPr>
          <p:cNvPicPr preferRelativeResize="0">
            <a:picLocks noChangeAspect="1"/>
          </p:cNvPicPr>
          <p:nvPr/>
        </p:nvPicPr>
        <p:blipFill>
          <a:blip r:embed="rId3"/>
          <a:srcRect/>
          <a:stretch/>
        </p:blipFill>
        <p:spPr>
          <a:xfrm>
            <a:off x="4845148" y="1777554"/>
            <a:ext cx="4040622" cy="1845635"/>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867533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2913"/>
            <a:ext cx="7819292" cy="626400"/>
          </a:xfrm>
          <a:prstGeom prst="rect">
            <a:avLst/>
          </a:prstGeom>
        </p:spPr>
        <p:txBody>
          <a:bodyPr spcFirstLastPara="1" wrap="square" lIns="0" tIns="91425" rIns="0" bIns="91425" anchor="t" anchorCtr="0">
            <a:noAutofit/>
          </a:bodyPr>
          <a:lstStyle/>
          <a:p>
            <a:pPr lvl="0"/>
            <a:r>
              <a:rPr lang="en-US" dirty="0"/>
              <a:t>Teams</a:t>
            </a:r>
            <a:endParaRPr dirty="0"/>
          </a:p>
        </p:txBody>
      </p:sp>
      <p:sp>
        <p:nvSpPr>
          <p:cNvPr id="105" name="Google Shape;105;p17"/>
          <p:cNvSpPr txBox="1">
            <a:spLocks noGrp="1"/>
          </p:cNvSpPr>
          <p:nvPr>
            <p:ph type="body" idx="1"/>
          </p:nvPr>
        </p:nvSpPr>
        <p:spPr>
          <a:xfrm>
            <a:off x="890953" y="1420409"/>
            <a:ext cx="7362094" cy="2197786"/>
          </a:xfrm>
          <a:prstGeom prst="rect">
            <a:avLst/>
          </a:prstGeom>
        </p:spPr>
        <p:txBody>
          <a:bodyPr spcFirstLastPara="1" wrap="square" lIns="0" tIns="91425" rIns="0" bIns="91425" anchor="t" anchorCtr="0">
            <a:noAutofit/>
          </a:bodyPr>
          <a:lstStyle/>
          <a:p>
            <a:pPr marL="285750"/>
            <a:r>
              <a:rPr lang="en-US" dirty="0"/>
              <a:t>Teams are groups of Site Members that have permissions on a specific Site resource</a:t>
            </a:r>
          </a:p>
          <a:p>
            <a:pPr marL="285750"/>
            <a:r>
              <a:rPr lang="en-US" dirty="0"/>
              <a:t>Site Roles vs. Teams:</a:t>
            </a:r>
          </a:p>
          <a:p>
            <a:pPr marL="787400" lvl="1">
              <a:spcBef>
                <a:spcPts val="600"/>
              </a:spcBef>
            </a:pPr>
            <a:r>
              <a:rPr lang="en-US" sz="1600" dirty="0"/>
              <a:t>Site Roles can give access to any number of resources in a Site</a:t>
            </a:r>
          </a:p>
          <a:p>
            <a:pPr marL="787400" lvl="1">
              <a:spcBef>
                <a:spcPts val="600"/>
              </a:spcBef>
            </a:pPr>
            <a:r>
              <a:rPr lang="en-US" sz="1600" dirty="0"/>
              <a:t>Teams only grant permissions for Site-specific tasks and resources</a:t>
            </a:r>
          </a:p>
          <a:p>
            <a:pPr marL="285750"/>
            <a:r>
              <a:rPr lang="en-US" dirty="0"/>
              <a:t>Teams are the preferred method for Site Administrators to assign permissions within a single Site</a:t>
            </a:r>
          </a:p>
        </p:txBody>
      </p:sp>
    </p:spTree>
    <p:extLst>
      <p:ext uri="{BB962C8B-B14F-4D97-AF65-F5344CB8AC3E}">
        <p14:creationId xmlns:p14="http://schemas.microsoft.com/office/powerpoint/2010/main" val="1767130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2913"/>
            <a:ext cx="7819292" cy="626400"/>
          </a:xfrm>
          <a:prstGeom prst="rect">
            <a:avLst/>
          </a:prstGeom>
        </p:spPr>
        <p:txBody>
          <a:bodyPr spcFirstLastPara="1" wrap="square" lIns="0" tIns="91425" rIns="0" bIns="91425" anchor="t" anchorCtr="0">
            <a:noAutofit/>
          </a:bodyPr>
          <a:lstStyle/>
          <a:p>
            <a:pPr lvl="0"/>
            <a:r>
              <a:rPr lang="en-US" dirty="0"/>
              <a:t>Public vs. Private Pages</a:t>
            </a:r>
            <a:endParaRPr dirty="0"/>
          </a:p>
        </p:txBody>
      </p:sp>
      <p:sp>
        <p:nvSpPr>
          <p:cNvPr id="105" name="Google Shape;105;p17"/>
          <p:cNvSpPr txBox="1">
            <a:spLocks noGrp="1"/>
          </p:cNvSpPr>
          <p:nvPr>
            <p:ph type="body" idx="1"/>
          </p:nvPr>
        </p:nvSpPr>
        <p:spPr>
          <a:xfrm>
            <a:off x="890953" y="1420409"/>
            <a:ext cx="7362094" cy="2534798"/>
          </a:xfrm>
          <a:prstGeom prst="rect">
            <a:avLst/>
          </a:prstGeom>
        </p:spPr>
        <p:txBody>
          <a:bodyPr spcFirstLastPara="1" wrap="square" lIns="0" tIns="91425" rIns="0" bIns="91425" anchor="t" anchorCtr="0">
            <a:noAutofit/>
          </a:bodyPr>
          <a:lstStyle/>
          <a:p>
            <a:pPr marL="285750"/>
            <a:r>
              <a:rPr lang="en-US" b="1" dirty="0"/>
              <a:t>Public Pages </a:t>
            </a:r>
            <a:r>
              <a:rPr lang="en-US" dirty="0"/>
              <a:t>are used to build a website that is visible to the public; they do not require Site membership to access pages</a:t>
            </a:r>
          </a:p>
          <a:p>
            <a:pPr marL="285750"/>
            <a:r>
              <a:rPr lang="en-US" b="1" dirty="0"/>
              <a:t>Private Pages </a:t>
            </a:r>
            <a:r>
              <a:rPr lang="en-US" dirty="0"/>
              <a:t>are hidden from non-members but allow Members to interact with and collaborate on content</a:t>
            </a:r>
          </a:p>
          <a:p>
            <a:pPr marL="285750"/>
            <a:r>
              <a:rPr lang="en-US" dirty="0"/>
              <a:t>Liferay DXP allows public and private pages to coexist within the same Site</a:t>
            </a:r>
          </a:p>
          <a:p>
            <a:pPr marL="285750"/>
            <a:r>
              <a:rPr lang="en-US" dirty="0"/>
              <a:t>Private pages of a Child Site can only be accessed by members of the Parent Site if they are also members of the Child Site</a:t>
            </a:r>
          </a:p>
        </p:txBody>
      </p:sp>
    </p:spTree>
    <p:extLst>
      <p:ext uri="{BB962C8B-B14F-4D97-AF65-F5344CB8AC3E}">
        <p14:creationId xmlns:p14="http://schemas.microsoft.com/office/powerpoint/2010/main" val="633443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2913"/>
            <a:ext cx="7819292" cy="626400"/>
          </a:xfrm>
          <a:prstGeom prst="rect">
            <a:avLst/>
          </a:prstGeom>
        </p:spPr>
        <p:txBody>
          <a:bodyPr spcFirstLastPara="1" wrap="square" lIns="0" tIns="91425" rIns="0" bIns="91425" anchor="t" anchorCtr="0">
            <a:noAutofit/>
          </a:bodyPr>
          <a:lstStyle/>
          <a:p>
            <a:pPr lvl="0"/>
            <a:r>
              <a:rPr lang="en-US" dirty="0"/>
              <a:t>Site Hierarchies</a:t>
            </a:r>
            <a:endParaRPr dirty="0"/>
          </a:p>
        </p:txBody>
      </p:sp>
      <p:sp>
        <p:nvSpPr>
          <p:cNvPr id="105" name="Google Shape;105;p17"/>
          <p:cNvSpPr txBox="1">
            <a:spLocks noGrp="1"/>
          </p:cNvSpPr>
          <p:nvPr>
            <p:ph type="body" idx="1"/>
          </p:nvPr>
        </p:nvSpPr>
        <p:spPr>
          <a:xfrm>
            <a:off x="890953" y="1420409"/>
            <a:ext cx="7362094" cy="2197786"/>
          </a:xfrm>
          <a:prstGeom prst="rect">
            <a:avLst/>
          </a:prstGeom>
        </p:spPr>
        <p:txBody>
          <a:bodyPr spcFirstLastPara="1" wrap="square" lIns="0" tIns="91425" rIns="0" bIns="91425" anchor="t" anchorCtr="0">
            <a:noAutofit/>
          </a:bodyPr>
          <a:lstStyle/>
          <a:p>
            <a:pPr marL="285750"/>
            <a:r>
              <a:rPr lang="en-US" dirty="0"/>
              <a:t>Organizing Sites hierarchically allows content to be easily shared between Sites</a:t>
            </a:r>
          </a:p>
          <a:p>
            <a:pPr marL="787400" lvl="1">
              <a:spcBef>
                <a:spcPts val="600"/>
              </a:spcBef>
            </a:pPr>
            <a:r>
              <a:rPr lang="en-US" sz="1600" dirty="0"/>
              <a:t>Site Administrators can enable content sharing so that content types, such as document types, present in Parent Sites automatically appear in Child Sites</a:t>
            </a:r>
          </a:p>
          <a:p>
            <a:pPr marL="285750"/>
            <a:r>
              <a:rPr lang="en-US" dirty="0"/>
              <a:t>Roles and Members are not automatically inherited:</a:t>
            </a:r>
          </a:p>
          <a:p>
            <a:pPr marL="787400" lvl="1">
              <a:spcBef>
                <a:spcPts val="600"/>
              </a:spcBef>
            </a:pPr>
            <a:r>
              <a:rPr lang="en-US" sz="1600" dirty="0"/>
              <a:t>Site Administrators of a Parent Site do not automatically inherit the Site Administrator Role of the Child Sites</a:t>
            </a:r>
          </a:p>
          <a:p>
            <a:pPr marL="787400" lvl="1">
              <a:spcBef>
                <a:spcPts val="600"/>
              </a:spcBef>
            </a:pPr>
            <a:r>
              <a:rPr lang="en-US" sz="1600" dirty="0"/>
              <a:t>Child Sites do not inherit the Members and Roles of their Parent Sites</a:t>
            </a:r>
          </a:p>
          <a:p>
            <a:pPr marL="787400" lvl="1">
              <a:spcBef>
                <a:spcPts val="600"/>
              </a:spcBef>
            </a:pPr>
            <a:r>
              <a:rPr lang="en-US" sz="1600" dirty="0"/>
              <a:t>Access needs to be defined for each individual Site</a:t>
            </a:r>
          </a:p>
          <a:p>
            <a:pPr marL="285750"/>
            <a:endParaRPr lang="en-US" dirty="0"/>
          </a:p>
        </p:txBody>
      </p:sp>
    </p:spTree>
    <p:extLst>
      <p:ext uri="{BB962C8B-B14F-4D97-AF65-F5344CB8AC3E}">
        <p14:creationId xmlns:p14="http://schemas.microsoft.com/office/powerpoint/2010/main" val="1416969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1041"/>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Sites can be associated with Organizations</a:t>
            </a:r>
          </a:p>
          <a:p>
            <a:pPr marL="285750" indent="-285750">
              <a:spcBef>
                <a:spcPts val="600"/>
              </a:spcBef>
              <a:buSzPct val="150000"/>
              <a:buFont typeface="Arial" panose="020B0604020202020204" pitchFamily="34" charset="0"/>
              <a:buChar char="•"/>
            </a:pPr>
            <a:r>
              <a:rPr lang="en-US" dirty="0"/>
              <a:t>Organizations allow Users and Sites to be arranged in a way that reflects real world organizational hierarchies</a:t>
            </a:r>
          </a:p>
          <a:p>
            <a:pPr marL="285750" indent="-285750">
              <a:spcBef>
                <a:spcPts val="600"/>
              </a:spcBef>
              <a:buSzPct val="150000"/>
              <a:buFont typeface="Arial" panose="020B0604020202020204" pitchFamily="34" charset="0"/>
              <a:buChar char="•"/>
            </a:pPr>
            <a:r>
              <a:rPr lang="en-US" dirty="0"/>
              <a:t>Organization Sites can be created when you create an Organization</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Sites and Organizations</a:t>
            </a:r>
            <a:endParaRPr dirty="0"/>
          </a:p>
        </p:txBody>
      </p:sp>
      <p:pic>
        <p:nvPicPr>
          <p:cNvPr id="5" name="Google Shape;115;p18">
            <a:extLst>
              <a:ext uri="{FF2B5EF4-FFF2-40B4-BE49-F238E27FC236}">
                <a16:creationId xmlns:a16="http://schemas.microsoft.com/office/drawing/2014/main" id="{37F1DE10-02D0-BE4F-AE03-7535DAA79E22}"/>
              </a:ext>
            </a:extLst>
          </p:cNvPr>
          <p:cNvPicPr preferRelativeResize="0">
            <a:picLocks noChangeAspect="1"/>
          </p:cNvPicPr>
          <p:nvPr/>
        </p:nvPicPr>
        <p:blipFill>
          <a:blip r:embed="rId3"/>
          <a:srcRect/>
          <a:stretch/>
        </p:blipFill>
        <p:spPr>
          <a:xfrm>
            <a:off x="5008437" y="1331223"/>
            <a:ext cx="3536191" cy="1703671"/>
          </a:xfrm>
          <a:prstGeom prst="rect">
            <a:avLst/>
          </a:prstGeom>
          <a:noFill/>
          <a:ln>
            <a:noFill/>
          </a:ln>
          <a:effectLst>
            <a:outerShdw blurRad="508000" dist="190500" dir="5400000" algn="ctr" rotWithShape="0">
              <a:srgbClr val="000000">
                <a:alpha val="20000"/>
              </a:srgbClr>
            </a:outerShdw>
          </a:effectLst>
        </p:spPr>
      </p:pic>
      <p:pic>
        <p:nvPicPr>
          <p:cNvPr id="2" name="Picture 1">
            <a:extLst>
              <a:ext uri="{FF2B5EF4-FFF2-40B4-BE49-F238E27FC236}">
                <a16:creationId xmlns:a16="http://schemas.microsoft.com/office/drawing/2014/main" id="{77AAE4BB-99FA-3A4C-BD6D-2D9F6580676B}"/>
              </a:ext>
            </a:extLst>
          </p:cNvPr>
          <p:cNvPicPr>
            <a:picLocks noChangeAspect="1"/>
          </p:cNvPicPr>
          <p:nvPr/>
        </p:nvPicPr>
        <p:blipFill rotWithShape="1">
          <a:blip r:embed="rId4"/>
          <a:srcRect t="31213"/>
          <a:stretch/>
        </p:blipFill>
        <p:spPr>
          <a:xfrm>
            <a:off x="5008436" y="3175100"/>
            <a:ext cx="3536191" cy="1093126"/>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443611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1041"/>
            <a:ext cx="45954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Liferay DXP separates Site-scoped information from the </a:t>
            </a:r>
            <a:r>
              <a:rPr lang="en-US" i="1" dirty="0"/>
              <a:t>Control Panel </a:t>
            </a:r>
            <a:r>
              <a:rPr lang="en-US" dirty="0"/>
              <a:t>by placing it in the </a:t>
            </a:r>
            <a:r>
              <a:rPr lang="en-US" i="1" dirty="0"/>
              <a:t>Site Administration</a:t>
            </a:r>
            <a:r>
              <a:rPr lang="en-US" dirty="0"/>
              <a:t> panel</a:t>
            </a:r>
          </a:p>
          <a:p>
            <a:pPr marL="285750" indent="-285750">
              <a:spcBef>
                <a:spcPts val="600"/>
              </a:spcBef>
              <a:buSzPct val="150000"/>
              <a:buFont typeface="Arial" panose="020B0604020202020204" pitchFamily="34" charset="0"/>
              <a:buChar char="•"/>
            </a:pPr>
            <a:r>
              <a:rPr lang="en-US" dirty="0"/>
              <a:t>Custom </a:t>
            </a:r>
            <a:r>
              <a:rPr lang="en-US" i="1" dirty="0"/>
              <a:t>Navigation Menus </a:t>
            </a:r>
            <a:r>
              <a:rPr lang="en-US" dirty="0"/>
              <a:t>make Sites easier to traverse</a:t>
            </a:r>
          </a:p>
          <a:p>
            <a:pPr marL="285750" indent="-285750">
              <a:spcBef>
                <a:spcPts val="600"/>
              </a:spcBef>
              <a:buSzPct val="150000"/>
              <a:buFont typeface="Arial" panose="020B0604020202020204" pitchFamily="34" charset="0"/>
              <a:buChar char="•"/>
            </a:pPr>
            <a:r>
              <a:rPr lang="en-US" i="1" dirty="0"/>
              <a:t>Navigation Menus </a:t>
            </a:r>
            <a:r>
              <a:rPr lang="en-US" dirty="0"/>
              <a:t>can be managed from the </a:t>
            </a:r>
            <a:r>
              <a:rPr lang="en-US" i="1" dirty="0"/>
              <a:t>Site Administration</a:t>
            </a:r>
            <a:r>
              <a:rPr lang="en-US" dirty="0"/>
              <a:t> panel in the </a:t>
            </a:r>
            <a:r>
              <a:rPr lang="en-US" i="1" dirty="0"/>
              <a:t>Page Tree </a:t>
            </a:r>
            <a:r>
              <a:rPr lang="en-US" dirty="0"/>
              <a:t>or under </a:t>
            </a:r>
            <a:r>
              <a:rPr lang="en-US" i="1" dirty="0"/>
              <a:t>Site Builder</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Site Navigation</a:t>
            </a:r>
            <a:endParaRPr dirty="0"/>
          </a:p>
        </p:txBody>
      </p:sp>
      <p:pic>
        <p:nvPicPr>
          <p:cNvPr id="5" name="Google Shape;115;p18">
            <a:extLst>
              <a:ext uri="{FF2B5EF4-FFF2-40B4-BE49-F238E27FC236}">
                <a16:creationId xmlns:a16="http://schemas.microsoft.com/office/drawing/2014/main" id="{8F442C10-9405-5F49-BCE3-81058B1AC460}"/>
              </a:ext>
            </a:extLst>
          </p:cNvPr>
          <p:cNvPicPr preferRelativeResize="0">
            <a:picLocks noChangeAspect="1"/>
          </p:cNvPicPr>
          <p:nvPr/>
        </p:nvPicPr>
        <p:blipFill rotWithShape="1">
          <a:blip r:embed="rId3"/>
          <a:srcRect b="4547"/>
          <a:stretch/>
        </p:blipFill>
        <p:spPr>
          <a:xfrm>
            <a:off x="5895438" y="1663342"/>
            <a:ext cx="2606600" cy="2377150"/>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132010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2913"/>
            <a:ext cx="7819292" cy="626400"/>
          </a:xfrm>
          <a:prstGeom prst="rect">
            <a:avLst/>
          </a:prstGeom>
        </p:spPr>
        <p:txBody>
          <a:bodyPr spcFirstLastPara="1" wrap="square" lIns="0" tIns="91425" rIns="0" bIns="91425" anchor="t" anchorCtr="0">
            <a:noAutofit/>
          </a:bodyPr>
          <a:lstStyle/>
          <a:p>
            <a:pPr lvl="0"/>
            <a:r>
              <a:rPr lang="en-US" dirty="0"/>
              <a:t>Use Case Example: Mondego Site Management</a:t>
            </a:r>
            <a:endParaRPr dirty="0"/>
          </a:p>
        </p:txBody>
      </p:sp>
      <p:sp>
        <p:nvSpPr>
          <p:cNvPr id="105" name="Google Shape;105;p17"/>
          <p:cNvSpPr txBox="1">
            <a:spLocks noGrp="1"/>
          </p:cNvSpPr>
          <p:nvPr>
            <p:ph type="body" idx="1"/>
          </p:nvPr>
        </p:nvSpPr>
        <p:spPr>
          <a:xfrm>
            <a:off x="890953" y="1432130"/>
            <a:ext cx="7362094" cy="2197786"/>
          </a:xfrm>
          <a:prstGeom prst="rect">
            <a:avLst/>
          </a:prstGeom>
        </p:spPr>
        <p:txBody>
          <a:bodyPr spcFirstLastPara="1" wrap="square" lIns="0" tIns="91425" rIns="0" bIns="91425" anchor="t" anchorCtr="0">
            <a:noAutofit/>
          </a:bodyPr>
          <a:lstStyle/>
          <a:p>
            <a:pPr marL="285750">
              <a:spcBef>
                <a:spcPts val="500"/>
              </a:spcBef>
            </a:pPr>
            <a:r>
              <a:rPr lang="en-US" dirty="0"/>
              <a:t>To better manage Mondego’s Sites and members, the Web Team uses several configuration tools included with Liferay DXP</a:t>
            </a:r>
          </a:p>
          <a:p>
            <a:pPr marL="742950" lvl="1" indent="-285750">
              <a:spcBef>
                <a:spcPts val="500"/>
              </a:spcBef>
              <a:buSzPct val="88000"/>
              <a:buFont typeface="Courier New" panose="02070309020205020404" pitchFamily="49" charset="0"/>
              <a:buChar char="o"/>
            </a:pPr>
            <a:r>
              <a:rPr lang="en-US" sz="1600" dirty="0"/>
              <a:t>The Web Team builds the main Mondego Site using Public Pages so that anyone, including Guests, can access the website</a:t>
            </a:r>
          </a:p>
          <a:p>
            <a:pPr marL="742950" lvl="1" indent="-285750">
              <a:spcBef>
                <a:spcPts val="500"/>
              </a:spcBef>
              <a:buSzPct val="88000"/>
              <a:buFont typeface="Courier New" panose="02070309020205020404" pitchFamily="49" charset="0"/>
              <a:buChar char="o"/>
            </a:pPr>
            <a:r>
              <a:rPr lang="en-US" sz="1600" dirty="0"/>
              <a:t>The Customer Portal includes a Public landing page and Private pages that require Site membership, which is set to Restricted</a:t>
            </a:r>
          </a:p>
          <a:p>
            <a:pPr marL="285750">
              <a:spcBef>
                <a:spcPts val="500"/>
              </a:spcBef>
            </a:pPr>
            <a:r>
              <a:rPr lang="en-US" dirty="0"/>
              <a:t>The Web Team also needs to assign members appropriate Roles within a Site:</a:t>
            </a:r>
          </a:p>
          <a:p>
            <a:pPr marL="742950" lvl="1" indent="-285750">
              <a:spcBef>
                <a:spcPts val="500"/>
              </a:spcBef>
              <a:buSzPct val="88000"/>
              <a:buFont typeface="Courier New" panose="02070309020205020404" pitchFamily="49" charset="0"/>
              <a:buChar char="o"/>
            </a:pPr>
            <a:r>
              <a:rPr lang="en-US" sz="1600" dirty="0"/>
              <a:t>The Mondego Banking Site and its branch-specific Child Sites each have an assigned Site Administrator with authorization to manage the Site, assign additional roles, and create Site Teams</a:t>
            </a:r>
          </a:p>
          <a:p>
            <a:pPr marL="457200" lvl="1" indent="0">
              <a:spcBef>
                <a:spcPts val="600"/>
              </a:spcBef>
              <a:buSzPct val="88000"/>
              <a:buNone/>
            </a:pPr>
            <a:endParaRPr lang="en-US" sz="1600" dirty="0"/>
          </a:p>
        </p:txBody>
      </p:sp>
    </p:spTree>
    <p:extLst>
      <p:ext uri="{BB962C8B-B14F-4D97-AF65-F5344CB8AC3E}">
        <p14:creationId xmlns:p14="http://schemas.microsoft.com/office/powerpoint/2010/main" val="2490420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415709"/>
            <a:ext cx="7362092" cy="2230379"/>
          </a:xfrm>
          <a:prstGeom prst="rect">
            <a:avLst/>
          </a:prstGeom>
        </p:spPr>
        <p:txBody>
          <a:bodyPr spcFirstLastPara="1" wrap="square" lIns="0" tIns="91425" rIns="0" bIns="91425" anchor="t" anchorCtr="0">
            <a:noAutofit/>
          </a:bodyPr>
          <a:lstStyle/>
          <a:p>
            <a:pPr marL="285750"/>
            <a:r>
              <a:rPr lang="en-US" dirty="0"/>
              <a:t>Mondego Sites include three different kinds of Site Memberships:</a:t>
            </a:r>
          </a:p>
          <a:p>
            <a:pPr marL="787400" lvl="1">
              <a:spcBef>
                <a:spcPts val="600"/>
              </a:spcBef>
            </a:pPr>
            <a:r>
              <a:rPr lang="en-US" sz="1600" b="1" dirty="0">
                <a:solidFill>
                  <a:schemeClr val="bg1">
                    <a:lumMod val="75000"/>
                  </a:schemeClr>
                </a:solidFill>
                <a:highlight>
                  <a:srgbClr val="C0C0C0"/>
                </a:highlight>
              </a:rPr>
              <a:t>Open</a:t>
            </a:r>
            <a:r>
              <a:rPr lang="en-US" sz="1600" dirty="0"/>
              <a:t>, general access</a:t>
            </a:r>
          </a:p>
          <a:p>
            <a:pPr marL="787400" lvl="1">
              <a:spcBef>
                <a:spcPts val="600"/>
              </a:spcBef>
            </a:pPr>
            <a:r>
              <a:rPr lang="en-US" sz="1600" b="1" dirty="0">
                <a:solidFill>
                  <a:schemeClr val="bg1">
                    <a:lumMod val="75000"/>
                  </a:schemeClr>
                </a:solidFill>
                <a:highlight>
                  <a:srgbClr val="C0C0C0"/>
                </a:highlight>
              </a:rPr>
              <a:t>Restricted</a:t>
            </a:r>
            <a:r>
              <a:rPr lang="en-US" sz="1600" dirty="0"/>
              <a:t>, requires an account</a:t>
            </a:r>
          </a:p>
          <a:p>
            <a:pPr marL="787400" lvl="1">
              <a:spcBef>
                <a:spcPts val="600"/>
              </a:spcBef>
            </a:pPr>
            <a:r>
              <a:rPr lang="en-US" sz="1600" b="1" dirty="0">
                <a:solidFill>
                  <a:schemeClr val="bg1">
                    <a:lumMod val="75000"/>
                  </a:schemeClr>
                </a:solidFill>
                <a:highlight>
                  <a:srgbClr val="C0C0C0"/>
                </a:highlight>
              </a:rPr>
              <a:t>Private</a:t>
            </a:r>
            <a:r>
              <a:rPr lang="en-US" sz="1600" dirty="0"/>
              <a:t>, access granted by Administrator</a:t>
            </a:r>
          </a:p>
          <a:p>
            <a:pPr marL="285750"/>
            <a:r>
              <a:rPr lang="en-US" dirty="0"/>
              <a:t>Mondego’s main Site features </a:t>
            </a:r>
            <a:r>
              <a:rPr lang="en-US" b="1" dirty="0">
                <a:solidFill>
                  <a:schemeClr val="bg1">
                    <a:lumMod val="75000"/>
                  </a:schemeClr>
                </a:solidFill>
                <a:highlight>
                  <a:srgbClr val="C0C0C0"/>
                </a:highlight>
              </a:rPr>
              <a:t>Public</a:t>
            </a:r>
            <a:r>
              <a:rPr lang="en-US" dirty="0">
                <a:solidFill>
                  <a:schemeClr val="bg1">
                    <a:lumMod val="75000"/>
                  </a:schemeClr>
                </a:solidFill>
              </a:rPr>
              <a:t> </a:t>
            </a:r>
            <a:r>
              <a:rPr lang="en-US" dirty="0">
                <a:solidFill>
                  <a:schemeClr val="tx1"/>
                </a:solidFill>
              </a:rPr>
              <a:t>pages that reach a broader audience while </a:t>
            </a:r>
            <a:r>
              <a:rPr lang="en-US" b="1" dirty="0">
                <a:solidFill>
                  <a:schemeClr val="bg1">
                    <a:lumMod val="75000"/>
                  </a:schemeClr>
                </a:solidFill>
                <a:highlight>
                  <a:srgbClr val="C0C0C0"/>
                </a:highlight>
              </a:rPr>
              <a:t>Private</a:t>
            </a:r>
            <a:r>
              <a:rPr lang="en-US" dirty="0">
                <a:solidFill>
                  <a:schemeClr val="tx1"/>
                </a:solidFill>
              </a:rPr>
              <a:t> pages feature customer-specific content</a:t>
            </a:r>
            <a:r>
              <a:rPr lang="en-US" dirty="0"/>
              <a:t>.</a:t>
            </a:r>
          </a:p>
          <a:p>
            <a:pPr marL="285750"/>
            <a:r>
              <a:rPr lang="en-US" dirty="0"/>
              <a:t>Sites are organized </a:t>
            </a:r>
            <a:r>
              <a:rPr lang="en-US" b="1" dirty="0">
                <a:solidFill>
                  <a:schemeClr val="bg1">
                    <a:lumMod val="75000"/>
                  </a:schemeClr>
                </a:solidFill>
                <a:highlight>
                  <a:srgbClr val="C0C0C0"/>
                </a:highlight>
              </a:rPr>
              <a:t>hierarchically</a:t>
            </a:r>
            <a:r>
              <a:rPr lang="en-US" dirty="0"/>
              <a:t> to keep track of the growing Mondego Group, its subsidiaries, and its internal structure. This also gives </a:t>
            </a:r>
            <a:r>
              <a:rPr lang="en-US" b="1" dirty="0">
                <a:solidFill>
                  <a:schemeClr val="bg1">
                    <a:lumMod val="75000"/>
                  </a:schemeClr>
                </a:solidFill>
                <a:highlight>
                  <a:srgbClr val="C0C0C0"/>
                </a:highlight>
              </a:rPr>
              <a:t>Administrators</a:t>
            </a:r>
            <a:r>
              <a:rPr lang="en-US" dirty="0"/>
              <a:t> more precise control over pages, content, app data, and site members.</a:t>
            </a:r>
          </a:p>
          <a:p>
            <a:pPr marL="0" indent="0">
              <a:buNone/>
            </a:pPr>
            <a:endParaRPr lang="en-US" dirty="0"/>
          </a:p>
        </p:txBody>
      </p:sp>
    </p:spTree>
    <p:extLst>
      <p:ext uri="{BB962C8B-B14F-4D97-AF65-F5344CB8AC3E}">
        <p14:creationId xmlns:p14="http://schemas.microsoft.com/office/powerpoint/2010/main" val="718705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2913"/>
            <a:ext cx="7362093" cy="626400"/>
          </a:xfrm>
          <a:prstGeom prst="rect">
            <a:avLst/>
          </a:prstGeom>
        </p:spPr>
        <p:txBody>
          <a:bodyPr spcFirstLastPara="1" wrap="square" lIns="0" tIns="91425" rIns="0" bIns="91425" anchor="t" anchorCtr="0">
            <a:noAutofit/>
          </a:bodyPr>
          <a:lstStyle/>
          <a:p>
            <a:pPr lvl="0"/>
            <a:r>
              <a:rPr lang="en-US" dirty="0"/>
              <a:t>Intro to Use Case: The Mondego Group</a:t>
            </a:r>
            <a:endParaRPr dirty="0"/>
          </a:p>
        </p:txBody>
      </p:sp>
      <p:sp>
        <p:nvSpPr>
          <p:cNvPr id="105" name="Google Shape;105;p17"/>
          <p:cNvSpPr txBox="1">
            <a:spLocks noGrp="1"/>
          </p:cNvSpPr>
          <p:nvPr>
            <p:ph type="body" idx="1"/>
          </p:nvPr>
        </p:nvSpPr>
        <p:spPr>
          <a:xfrm>
            <a:off x="890953" y="1420200"/>
            <a:ext cx="7362094" cy="2747782"/>
          </a:xfrm>
          <a:prstGeom prst="rect">
            <a:avLst/>
          </a:prstGeom>
        </p:spPr>
        <p:txBody>
          <a:bodyPr spcFirstLastPara="1" wrap="square" lIns="0" tIns="91425" rIns="0" bIns="91425" anchor="t" anchorCtr="0">
            <a:noAutofit/>
          </a:bodyPr>
          <a:lstStyle/>
          <a:p>
            <a:pPr marL="285750"/>
            <a:r>
              <a:rPr lang="en-US" dirty="0"/>
              <a:t>The Mondego Group needs a customer self-service portal to empower customers to find answers and resolve issues on their own</a:t>
            </a:r>
          </a:p>
          <a:p>
            <a:pPr marL="285750"/>
            <a:r>
              <a:rPr lang="en-US" dirty="0"/>
              <a:t>Mondego also needs a public website that:</a:t>
            </a:r>
          </a:p>
          <a:p>
            <a:pPr marL="742950" lvl="1" indent="-285750">
              <a:spcBef>
                <a:spcPts val="600"/>
              </a:spcBef>
              <a:buSzPct val="88000"/>
              <a:buFont typeface="Courier New" panose="02070309020205020404" pitchFamily="49" charset="0"/>
              <a:buChar char="o"/>
            </a:pPr>
            <a:r>
              <a:rPr lang="en-US" sz="1600" dirty="0"/>
              <a:t>Attracts customers with targeted content</a:t>
            </a:r>
          </a:p>
          <a:p>
            <a:pPr marL="742950" lvl="1" indent="-285750">
              <a:spcBef>
                <a:spcPts val="600"/>
              </a:spcBef>
              <a:buSzPct val="88000"/>
              <a:buFont typeface="Courier New" panose="02070309020205020404" pitchFamily="49" charset="0"/>
              <a:buChar char="o"/>
            </a:pPr>
            <a:r>
              <a:rPr lang="en-US" sz="1600" dirty="0"/>
              <a:t>Implements an intuitive user journey</a:t>
            </a:r>
          </a:p>
          <a:p>
            <a:pPr marL="742950" lvl="1" indent="-285750">
              <a:spcBef>
                <a:spcPts val="600"/>
              </a:spcBef>
              <a:buSzPct val="88000"/>
              <a:buFont typeface="Courier New" panose="02070309020205020404" pitchFamily="49" charset="0"/>
              <a:buChar char="o"/>
            </a:pPr>
            <a:r>
              <a:rPr lang="en-US" sz="1600" dirty="0"/>
              <a:t>Reaches the appropriate audience</a:t>
            </a:r>
          </a:p>
          <a:p>
            <a:pPr lvl="1" fontAlgn="base">
              <a:lnSpc>
                <a:spcPct val="114000"/>
              </a:lnSpc>
              <a:spcBef>
                <a:spcPts val="600"/>
              </a:spcBef>
            </a:pPr>
            <a:endParaRPr lang="en-US" sz="1600" dirty="0"/>
          </a:p>
        </p:txBody>
      </p:sp>
      <p:pic>
        <p:nvPicPr>
          <p:cNvPr id="4" name="Google Shape;115;p18">
            <a:extLst>
              <a:ext uri="{FF2B5EF4-FFF2-40B4-BE49-F238E27FC236}">
                <a16:creationId xmlns:a16="http://schemas.microsoft.com/office/drawing/2014/main" id="{B54440EC-1E52-0C4C-8F2B-710BAB5404F0}"/>
              </a:ext>
            </a:extLst>
          </p:cNvPr>
          <p:cNvPicPr preferRelativeResize="0">
            <a:picLocks noChangeAspect="1"/>
          </p:cNvPicPr>
          <p:nvPr/>
        </p:nvPicPr>
        <p:blipFill>
          <a:blip r:embed="rId3"/>
          <a:srcRect t="21067" b="21067"/>
          <a:stretch/>
        </p:blipFill>
        <p:spPr>
          <a:xfrm>
            <a:off x="2898867" y="3779717"/>
            <a:ext cx="3346266" cy="717057"/>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938848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415709"/>
            <a:ext cx="7362092" cy="2230379"/>
          </a:xfrm>
          <a:prstGeom prst="rect">
            <a:avLst/>
          </a:prstGeom>
        </p:spPr>
        <p:txBody>
          <a:bodyPr spcFirstLastPara="1" wrap="square" lIns="0" tIns="91425" rIns="0" bIns="91425" anchor="t" anchorCtr="0">
            <a:noAutofit/>
          </a:bodyPr>
          <a:lstStyle/>
          <a:p>
            <a:pPr marL="285750"/>
            <a:r>
              <a:rPr lang="en-US" dirty="0"/>
              <a:t>Mondego Sites include three different kinds of Site Memberships:</a:t>
            </a:r>
          </a:p>
          <a:p>
            <a:pPr marL="787400" lvl="1">
              <a:spcBef>
                <a:spcPts val="600"/>
              </a:spcBef>
            </a:pPr>
            <a:r>
              <a:rPr lang="en-US" sz="1600" b="1" dirty="0">
                <a:solidFill>
                  <a:schemeClr val="accent1"/>
                </a:solidFill>
                <a:highlight>
                  <a:srgbClr val="C0C0C0"/>
                </a:highlight>
              </a:rPr>
              <a:t>Open</a:t>
            </a:r>
            <a:r>
              <a:rPr lang="en-US" sz="1600" dirty="0"/>
              <a:t>, general access</a:t>
            </a:r>
          </a:p>
          <a:p>
            <a:pPr marL="787400" lvl="1">
              <a:spcBef>
                <a:spcPts val="600"/>
              </a:spcBef>
            </a:pPr>
            <a:r>
              <a:rPr lang="en-US" sz="1600" b="1" dirty="0">
                <a:solidFill>
                  <a:schemeClr val="accent1"/>
                </a:solidFill>
                <a:highlight>
                  <a:srgbClr val="C0C0C0"/>
                </a:highlight>
              </a:rPr>
              <a:t>Restricted</a:t>
            </a:r>
            <a:r>
              <a:rPr lang="en-US" sz="1600" dirty="0"/>
              <a:t>, requires an account</a:t>
            </a:r>
          </a:p>
          <a:p>
            <a:pPr marL="787400" lvl="1">
              <a:spcBef>
                <a:spcPts val="600"/>
              </a:spcBef>
            </a:pPr>
            <a:r>
              <a:rPr lang="en-US" sz="1600" b="1" dirty="0">
                <a:solidFill>
                  <a:schemeClr val="accent1"/>
                </a:solidFill>
                <a:highlight>
                  <a:srgbClr val="C0C0C0"/>
                </a:highlight>
              </a:rPr>
              <a:t>Private</a:t>
            </a:r>
            <a:r>
              <a:rPr lang="en-US" sz="1600" dirty="0"/>
              <a:t>, access granted by Administrator</a:t>
            </a:r>
          </a:p>
          <a:p>
            <a:pPr marL="285750"/>
            <a:r>
              <a:rPr lang="en-US" dirty="0"/>
              <a:t>Mondego’s main Site features </a:t>
            </a:r>
            <a:r>
              <a:rPr lang="en-US" b="1" dirty="0">
                <a:solidFill>
                  <a:schemeClr val="accent1"/>
                </a:solidFill>
                <a:highlight>
                  <a:srgbClr val="C0C0C0"/>
                </a:highlight>
              </a:rPr>
              <a:t>Public</a:t>
            </a:r>
            <a:r>
              <a:rPr lang="en-US" dirty="0">
                <a:solidFill>
                  <a:schemeClr val="bg1">
                    <a:lumMod val="75000"/>
                  </a:schemeClr>
                </a:solidFill>
              </a:rPr>
              <a:t> </a:t>
            </a:r>
            <a:r>
              <a:rPr lang="en-US" dirty="0">
                <a:solidFill>
                  <a:schemeClr val="tx1"/>
                </a:solidFill>
              </a:rPr>
              <a:t>pages that reach a broader audience while </a:t>
            </a:r>
            <a:r>
              <a:rPr lang="en-US" b="1" dirty="0">
                <a:solidFill>
                  <a:schemeClr val="accent1"/>
                </a:solidFill>
                <a:highlight>
                  <a:srgbClr val="C0C0C0"/>
                </a:highlight>
              </a:rPr>
              <a:t>Private</a:t>
            </a:r>
            <a:r>
              <a:rPr lang="en-US" dirty="0">
                <a:solidFill>
                  <a:schemeClr val="tx1"/>
                </a:solidFill>
              </a:rPr>
              <a:t> pages feature customer-specific content</a:t>
            </a:r>
            <a:r>
              <a:rPr lang="en-US" dirty="0"/>
              <a:t>.</a:t>
            </a:r>
          </a:p>
          <a:p>
            <a:pPr marL="285750"/>
            <a:r>
              <a:rPr lang="en-US" dirty="0"/>
              <a:t>Sites are organized </a:t>
            </a:r>
            <a:r>
              <a:rPr lang="en-US" b="1" dirty="0">
                <a:solidFill>
                  <a:schemeClr val="accent1"/>
                </a:solidFill>
                <a:highlight>
                  <a:srgbClr val="C0C0C0"/>
                </a:highlight>
              </a:rPr>
              <a:t>hierarchically</a:t>
            </a:r>
            <a:r>
              <a:rPr lang="en-US" dirty="0"/>
              <a:t> to keep track of the growing Mondego Group, its subsidiaries, and its internal structure. This also gives </a:t>
            </a:r>
            <a:r>
              <a:rPr lang="en-US" b="1" dirty="0">
                <a:solidFill>
                  <a:schemeClr val="accent1"/>
                </a:solidFill>
                <a:highlight>
                  <a:srgbClr val="C0C0C0"/>
                </a:highlight>
              </a:rPr>
              <a:t>Administrators</a:t>
            </a:r>
            <a:r>
              <a:rPr lang="en-US" dirty="0"/>
              <a:t> more precise control over pages, content, app data, and site members.</a:t>
            </a:r>
          </a:p>
          <a:p>
            <a:pPr marL="0" indent="0">
              <a:buNone/>
            </a:pPr>
            <a:endParaRPr lang="en-US" dirty="0"/>
          </a:p>
        </p:txBody>
      </p:sp>
    </p:spTree>
    <p:extLst>
      <p:ext uri="{BB962C8B-B14F-4D97-AF65-F5344CB8AC3E}">
        <p14:creationId xmlns:p14="http://schemas.microsoft.com/office/powerpoint/2010/main" val="2973087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Manage Site Configuration</a:t>
            </a:r>
            <a:endParaRPr dirty="0"/>
          </a:p>
        </p:txBody>
      </p:sp>
    </p:spTree>
    <p:extLst>
      <p:ext uri="{BB962C8B-B14F-4D97-AF65-F5344CB8AC3E}">
        <p14:creationId xmlns:p14="http://schemas.microsoft.com/office/powerpoint/2010/main" val="1644324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6019715" cy="529200"/>
          </a:xfrm>
          <a:prstGeom prst="rect">
            <a:avLst/>
          </a:prstGeom>
        </p:spPr>
        <p:txBody>
          <a:bodyPr spcFirstLastPara="1" wrap="square" lIns="0" tIns="91425" rIns="0" bIns="91425" anchor="t" anchorCtr="0">
            <a:noAutofit/>
          </a:bodyPr>
          <a:lstStyle/>
          <a:p>
            <a:pPr lvl="0"/>
            <a:r>
              <a:rPr lang="en-US" dirty="0">
                <a:solidFill>
                  <a:schemeClr val="tx1"/>
                </a:solidFill>
              </a:rPr>
              <a:t>Manage Site Configuration Exercise Objectives</a:t>
            </a:r>
            <a:endParaRPr dirty="0">
              <a:solidFill>
                <a:schemeClr val="tx1"/>
              </a:solidFill>
            </a:endParaRPr>
          </a:p>
        </p:txBody>
      </p:sp>
      <p:sp>
        <p:nvSpPr>
          <p:cNvPr id="136" name="Google Shape;136;p21"/>
          <p:cNvSpPr txBox="1">
            <a:spLocks noGrp="1"/>
          </p:cNvSpPr>
          <p:nvPr>
            <p:ph type="subTitle" idx="1"/>
          </p:nvPr>
        </p:nvSpPr>
        <p:spPr>
          <a:xfrm>
            <a:off x="2244174" y="1847276"/>
            <a:ext cx="5728751"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endParaRPr lang="en-US" sz="1600" dirty="0"/>
          </a:p>
          <a:p>
            <a:pPr marL="285750" lvl="0" indent="-285750">
              <a:spcBef>
                <a:spcPts val="600"/>
              </a:spcBef>
              <a:buSzPct val="150000"/>
              <a:buFont typeface="Arial" panose="020B0604020202020204" pitchFamily="34" charset="0"/>
              <a:buChar char="•"/>
            </a:pPr>
            <a:r>
              <a:rPr lang="en-US" sz="1600" dirty="0"/>
              <a:t>Create a Private Site on the Mondego platform called Mondego Matters to serve as an employee intranet</a:t>
            </a:r>
          </a:p>
          <a:p>
            <a:pPr marL="285750" lvl="0" indent="-285750">
              <a:spcBef>
                <a:spcPts val="600"/>
              </a:spcBef>
              <a:buSzPct val="150000"/>
              <a:buFont typeface="Arial" panose="020B0604020202020204" pitchFamily="34" charset="0"/>
              <a:buChar char="•"/>
            </a:pPr>
            <a:r>
              <a:rPr lang="en-US" sz="1600" dirty="0"/>
              <a:t>Create a Restricted Site for Mondego Publications</a:t>
            </a:r>
          </a:p>
          <a:p>
            <a:pPr marL="285750" lvl="0" indent="-285750">
              <a:spcBef>
                <a:spcPts val="600"/>
              </a:spcBef>
              <a:buSzPct val="150000"/>
              <a:buFont typeface="Arial" panose="020B0604020202020204" pitchFamily="34" charset="0"/>
              <a:buChar char="•"/>
            </a:pPr>
            <a:r>
              <a:rPr lang="en-US" sz="1600" dirty="0"/>
              <a:t>Manage Site membership and configuration in the new Sites</a:t>
            </a:r>
          </a:p>
          <a:p>
            <a:pPr marL="285750" lvl="0" indent="-285750">
              <a:spcBef>
                <a:spcPts val="600"/>
              </a:spcBef>
              <a:buSzPct val="150000"/>
              <a:buFont typeface="Arial" panose="020B0604020202020204" pitchFamily="34" charset="0"/>
              <a:buChar char="•"/>
            </a:pPr>
            <a:r>
              <a:rPr lang="en-US" sz="1600" dirty="0"/>
              <a:t>Add Private and Public Pages to the Mondego Publications Site</a:t>
            </a:r>
          </a:p>
        </p:txBody>
      </p:sp>
    </p:spTree>
    <p:extLst>
      <p:ext uri="{BB962C8B-B14F-4D97-AF65-F5344CB8AC3E}">
        <p14:creationId xmlns:p14="http://schemas.microsoft.com/office/powerpoint/2010/main" val="1744724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Add the Mondego Matters employee intranet</a:t>
            </a:r>
          </a:p>
          <a:p>
            <a:pPr marL="342900" lvl="0" indent="-342900">
              <a:spcBef>
                <a:spcPts val="600"/>
              </a:spcBef>
              <a:buFont typeface="+mj-lt"/>
              <a:buAutoNum type="arabicPeriod"/>
            </a:pPr>
            <a:r>
              <a:rPr lang="en-US" dirty="0"/>
              <a:t>Add the Mondego Publications site</a:t>
            </a:r>
          </a:p>
          <a:p>
            <a:pPr marL="342900" lvl="0" indent="-342900">
              <a:spcBef>
                <a:spcPts val="600"/>
              </a:spcBef>
              <a:buFont typeface="+mj-lt"/>
              <a:buAutoNum type="arabicPeriod"/>
            </a:pPr>
            <a:r>
              <a:rPr lang="en-US" dirty="0"/>
              <a:t>Add a Public Blog Page to the Mondego Publications Site</a:t>
            </a:r>
          </a:p>
          <a:p>
            <a:pPr marL="342900" lvl="0" indent="-342900">
              <a:spcBef>
                <a:spcPts val="600"/>
              </a:spcBef>
              <a:buFont typeface="+mj-lt"/>
              <a:buAutoNum type="arabicPeriod"/>
            </a:pPr>
            <a:r>
              <a:rPr lang="en-US" dirty="0"/>
              <a:t>Add Private Pages on the Mondego Publications Site</a:t>
            </a:r>
          </a:p>
          <a:p>
            <a:pPr marL="342900" lvl="0" indent="-342900">
              <a:spcBef>
                <a:spcPts val="600"/>
              </a:spcBef>
              <a:buFont typeface="+mj-lt"/>
              <a:buAutoNum type="arabicPeriod"/>
            </a:pPr>
            <a:endParaRPr lang="en-US"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r>
              <a:rPr lang="en-US" dirty="0">
                <a:solidFill>
                  <a:schemeClr val="tx1"/>
                </a:solidFill>
              </a:rPr>
              <a:t>Manage Site Configuration 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1110947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Add pages to the Mondego Matters site. Use two Private Pages and two Public Pages. Sign out of the Administrator account and view the Site as a guest. </a:t>
            </a:r>
          </a:p>
        </p:txBody>
      </p:sp>
      <p:sp>
        <p:nvSpPr>
          <p:cNvPr id="112" name="Google Shape;112;p18"/>
          <p:cNvSpPr txBox="1">
            <a:spLocks noGrp="1"/>
          </p:cNvSpPr>
          <p:nvPr>
            <p:ph type="title"/>
          </p:nvPr>
        </p:nvSpPr>
        <p:spPr>
          <a:xfrm>
            <a:off x="1008184" y="864030"/>
            <a:ext cx="5872675"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Manage Site Configuration Bonus Exercises</a:t>
            </a:r>
            <a:endParaRPr dirty="0">
              <a:solidFill>
                <a:schemeClr val="tx1"/>
              </a:solidFill>
            </a:endParaRPr>
          </a:p>
        </p:txBody>
      </p:sp>
    </p:spTree>
    <p:extLst>
      <p:ext uri="{BB962C8B-B14F-4D97-AF65-F5344CB8AC3E}">
        <p14:creationId xmlns:p14="http://schemas.microsoft.com/office/powerpoint/2010/main" val="1361890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(1/2)</a:t>
            </a:r>
            <a:endParaRPr dirty="0">
              <a:solidFill>
                <a:schemeClr val="tx1"/>
              </a:solidFill>
            </a:endParaRPr>
          </a:p>
        </p:txBody>
      </p:sp>
      <p:sp>
        <p:nvSpPr>
          <p:cNvPr id="136" name="Google Shape;136;p21"/>
          <p:cNvSpPr txBox="1">
            <a:spLocks noGrp="1"/>
          </p:cNvSpPr>
          <p:nvPr>
            <p:ph type="subTitle" idx="1"/>
          </p:nvPr>
        </p:nvSpPr>
        <p:spPr>
          <a:xfrm>
            <a:off x="2244175" y="1847276"/>
            <a:ext cx="5528100"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Page Templates are pre-configured pages used to rapidly generate new site pages.</a:t>
            </a:r>
          </a:p>
          <a:p>
            <a:pPr marL="285750" lvl="0" indent="-285750">
              <a:spcBef>
                <a:spcPts val="600"/>
              </a:spcBef>
              <a:buSzPct val="150000"/>
              <a:buFont typeface="Arial" panose="020B0604020202020204" pitchFamily="34" charset="0"/>
              <a:buChar char="•"/>
            </a:pPr>
            <a:r>
              <a:rPr lang="en-US" sz="1600" dirty="0"/>
              <a:t>Page Templates come in two varieties: Content and Widget.</a:t>
            </a:r>
          </a:p>
          <a:p>
            <a:pPr marL="285750" lvl="0" indent="-285750">
              <a:spcBef>
                <a:spcPts val="600"/>
              </a:spcBef>
              <a:buSzPct val="150000"/>
              <a:buFont typeface="Arial" panose="020B0604020202020204" pitchFamily="34" charset="0"/>
              <a:buChar char="•"/>
            </a:pPr>
            <a:r>
              <a:rPr lang="en-US" sz="1600" dirty="0"/>
              <a:t>Master Page Templates allow Users to define Master Page elements that can be used throughout a Site. </a:t>
            </a:r>
          </a:p>
          <a:p>
            <a:pPr marL="285750" lvl="0" indent="-285750">
              <a:spcBef>
                <a:spcPts val="600"/>
              </a:spcBef>
              <a:buSzPct val="150000"/>
              <a:buFont typeface="Arial" panose="020B0604020202020204" pitchFamily="34" charset="0"/>
              <a:buChar char="•"/>
            </a:pPr>
            <a:r>
              <a:rPr lang="en-US" sz="1600" dirty="0"/>
              <a:t>Site Templates are predefined sets of pages, layouts, widgets, and content. </a:t>
            </a:r>
          </a:p>
        </p:txBody>
      </p:sp>
    </p:spTree>
    <p:extLst>
      <p:ext uri="{BB962C8B-B14F-4D97-AF65-F5344CB8AC3E}">
        <p14:creationId xmlns:p14="http://schemas.microsoft.com/office/powerpoint/2010/main" val="2642643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a:solidFill>
                  <a:schemeClr val="tx1"/>
                </a:solidFill>
              </a:rPr>
              <a:t>Summary (2/2</a:t>
            </a:r>
            <a:r>
              <a:rPr lang="en-US" dirty="0">
                <a:solidFill>
                  <a:schemeClr val="tx1"/>
                </a:solidFill>
              </a:rPr>
              <a:t>)</a:t>
            </a:r>
            <a:endParaRPr dirty="0">
              <a:solidFill>
                <a:schemeClr val="tx1"/>
              </a:solidFill>
            </a:endParaRPr>
          </a:p>
        </p:txBody>
      </p:sp>
      <p:sp>
        <p:nvSpPr>
          <p:cNvPr id="136" name="Google Shape;136;p21"/>
          <p:cNvSpPr txBox="1">
            <a:spLocks noGrp="1"/>
          </p:cNvSpPr>
          <p:nvPr>
            <p:ph type="subTitle" idx="1"/>
          </p:nvPr>
        </p:nvSpPr>
        <p:spPr>
          <a:xfrm>
            <a:off x="2244175" y="1847276"/>
            <a:ext cx="5528100"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Platform Administrators can control what content is viewable to whom by defining the Site Membership type and distinguishing between Public and Private pages.</a:t>
            </a:r>
          </a:p>
          <a:p>
            <a:pPr marL="285750" lvl="0" indent="-285750">
              <a:spcBef>
                <a:spcPts val="600"/>
              </a:spcBef>
              <a:buSzPct val="150000"/>
              <a:buFont typeface="Arial" panose="020B0604020202020204" pitchFamily="34" charset="0"/>
              <a:buChar char="•"/>
            </a:pPr>
            <a:r>
              <a:rPr lang="en-US" sz="1600" dirty="0"/>
              <a:t>Organizing Sites hierarchically allows Administrators to better organize pages, content, app data, and Site Members and to share content </a:t>
            </a:r>
            <a:r>
              <a:rPr lang="en-US" sz="1600"/>
              <a:t>types across Sites.</a:t>
            </a:r>
            <a:endParaRPr lang="en-US" sz="1600" dirty="0"/>
          </a:p>
          <a:p>
            <a:pPr marL="285750" lvl="0" indent="-285750">
              <a:spcBef>
                <a:spcPts val="600"/>
              </a:spcBef>
              <a:buSzPct val="150000"/>
              <a:buFont typeface="Arial" panose="020B0604020202020204" pitchFamily="34" charset="0"/>
              <a:buChar char="•"/>
            </a:pPr>
            <a:r>
              <a:rPr lang="en-US" sz="1600" dirty="0"/>
              <a:t>Site Roles, Teams, and Organizations can be used in different ways to organize Users and manage permissions.</a:t>
            </a:r>
          </a:p>
          <a:p>
            <a:pPr marL="285750" lvl="0" indent="-285750">
              <a:spcBef>
                <a:spcPts val="600"/>
              </a:spcBef>
              <a:buSzPct val="150000"/>
              <a:buFont typeface="Arial" panose="020B0604020202020204" pitchFamily="34" charset="0"/>
              <a:buChar char="•"/>
            </a:pPr>
            <a:endParaRPr lang="en-US" sz="1600" dirty="0"/>
          </a:p>
        </p:txBody>
      </p:sp>
    </p:spTree>
    <p:extLst>
      <p:ext uri="{BB962C8B-B14F-4D97-AF65-F5344CB8AC3E}">
        <p14:creationId xmlns:p14="http://schemas.microsoft.com/office/powerpoint/2010/main" val="1218412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2913"/>
            <a:ext cx="7819292" cy="626400"/>
          </a:xfrm>
          <a:prstGeom prst="rect">
            <a:avLst/>
          </a:prstGeom>
        </p:spPr>
        <p:txBody>
          <a:bodyPr spcFirstLastPara="1" wrap="square" lIns="0" tIns="91425" rIns="0" bIns="91425" anchor="t" anchorCtr="0">
            <a:noAutofit/>
          </a:bodyPr>
          <a:lstStyle/>
          <a:p>
            <a:pPr lvl="0"/>
            <a:r>
              <a:rPr lang="en-US" dirty="0"/>
              <a:t>For Further Reading</a:t>
            </a:r>
            <a:endParaRPr dirty="0"/>
          </a:p>
        </p:txBody>
      </p:sp>
      <p:sp>
        <p:nvSpPr>
          <p:cNvPr id="105" name="Google Shape;105;p17"/>
          <p:cNvSpPr txBox="1">
            <a:spLocks noGrp="1"/>
          </p:cNvSpPr>
          <p:nvPr>
            <p:ph type="body" idx="1"/>
          </p:nvPr>
        </p:nvSpPr>
        <p:spPr>
          <a:xfrm>
            <a:off x="890953" y="1423917"/>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For more information on Building Sites, consult the documentation here:</a:t>
            </a:r>
          </a:p>
          <a:p>
            <a:pPr marL="742950" lvl="1" indent="-285750">
              <a:spcBef>
                <a:spcPts val="600"/>
              </a:spcBef>
            </a:pPr>
            <a:r>
              <a:rPr lang="en-US" sz="1600" dirty="0">
                <a:hlinkClick r:id="rId3"/>
              </a:rPr>
              <a:t>https://learn.liferay.com/dxp/latest/en/site-building/building_sites.html</a:t>
            </a:r>
            <a:endParaRPr lang="en-US" sz="1600" dirty="0"/>
          </a:p>
          <a:p>
            <a:pPr marL="285750" indent="-285750">
              <a:spcBef>
                <a:spcPts val="600"/>
              </a:spcBef>
              <a:buSzPct val="150000"/>
              <a:buFont typeface="Arial" panose="020B0604020202020204" pitchFamily="34" charset="0"/>
              <a:buChar char="•"/>
            </a:pPr>
            <a:r>
              <a:rPr lang="en-US" dirty="0"/>
              <a:t>For general questions about using Liferay’s products, visit:</a:t>
            </a:r>
          </a:p>
          <a:p>
            <a:pPr marL="742950" lvl="1" indent="-285750">
              <a:spcBef>
                <a:spcPts val="600"/>
              </a:spcBef>
            </a:pPr>
            <a:r>
              <a:rPr lang="en-US" sz="1600" dirty="0">
                <a:hlinkClick r:id="rId4"/>
              </a:rPr>
              <a:t>https://learn.liferay.com/index.html</a:t>
            </a:r>
            <a:r>
              <a:rPr lang="en-US" sz="1600" dirty="0"/>
              <a:t> </a:t>
            </a:r>
          </a:p>
        </p:txBody>
      </p:sp>
    </p:spTree>
    <p:extLst>
      <p:ext uri="{BB962C8B-B14F-4D97-AF65-F5344CB8AC3E}">
        <p14:creationId xmlns:p14="http://schemas.microsoft.com/office/powerpoint/2010/main" val="3985128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824957" y="1850900"/>
            <a:ext cx="5268003" cy="2115600"/>
          </a:xfrm>
          <a:prstGeom prst="rect">
            <a:avLst/>
          </a:prstGeom>
        </p:spPr>
        <p:txBody>
          <a:bodyPr spcFirstLastPara="1" wrap="square" lIns="0" tIns="91425" rIns="0" bIns="91425" anchor="t" anchorCtr="0">
            <a:noAutofit/>
          </a:bodyPr>
          <a:lstStyle/>
          <a:p>
            <a:pPr marL="0" lvl="0" indent="0">
              <a:spcBef>
                <a:spcPts val="600"/>
              </a:spcBef>
              <a:spcAft>
                <a:spcPts val="1600"/>
              </a:spcAft>
            </a:pPr>
            <a:r>
              <a:rPr lang="en-US" sz="1600" dirty="0">
                <a:solidFill>
                  <a:schemeClr val="accent2"/>
                </a:solidFill>
              </a:rPr>
              <a:t>Increase </a:t>
            </a:r>
            <a:r>
              <a:rPr lang="en-US" sz="1600" dirty="0"/>
              <a:t>customer satisfaction and empowerment with a customer self-service portal</a:t>
            </a:r>
            <a:endParaRPr lang="en-US" sz="1600" dirty="0">
              <a:solidFill>
                <a:schemeClr val="tx1"/>
              </a:solidFill>
            </a:endParaRPr>
          </a:p>
          <a:p>
            <a:pPr marL="0" indent="0">
              <a:spcBef>
                <a:spcPts val="600"/>
              </a:spcBef>
              <a:spcAft>
                <a:spcPts val="1600"/>
              </a:spcAft>
            </a:pPr>
            <a:r>
              <a:rPr lang="en-US" sz="1600" dirty="0">
                <a:solidFill>
                  <a:srgbClr val="FF0000"/>
                </a:solidFill>
              </a:rPr>
              <a:t>Decrease </a:t>
            </a:r>
            <a:r>
              <a:rPr lang="en-US" sz="1600" dirty="0"/>
              <a:t>cost of customer support with self-service solutions</a:t>
            </a:r>
            <a:endParaRPr lang="en-US" sz="1600" dirty="0">
              <a:solidFill>
                <a:schemeClr val="tx1"/>
              </a:solidFill>
            </a:endParaRPr>
          </a:p>
          <a:p>
            <a:pPr marL="0" lvl="0" indent="0">
              <a:spcBef>
                <a:spcPts val="600"/>
              </a:spcBef>
              <a:spcAft>
                <a:spcPts val="1600"/>
              </a:spcAft>
            </a:pPr>
            <a:r>
              <a:rPr lang="en-US" sz="1600" dirty="0">
                <a:solidFill>
                  <a:srgbClr val="FF0000"/>
                </a:solidFill>
              </a:rPr>
              <a:t>Decrease </a:t>
            </a:r>
            <a:r>
              <a:rPr lang="en-US" sz="1600" dirty="0"/>
              <a:t>time to market for new Sites and Pages</a:t>
            </a:r>
            <a:endParaRPr lang="en-US" sz="1600" dirty="0">
              <a:solidFill>
                <a:schemeClr val="tx1"/>
              </a:solidFill>
            </a:endParaRPr>
          </a:p>
        </p:txBody>
      </p:sp>
      <p:pic>
        <p:nvPicPr>
          <p:cNvPr id="3" name="Picture 2" descr="A picture containing drawing&#10;&#10;Description automatically generated">
            <a:extLst>
              <a:ext uri="{FF2B5EF4-FFF2-40B4-BE49-F238E27FC236}">
                <a16:creationId xmlns:a16="http://schemas.microsoft.com/office/drawing/2014/main" id="{78705B3B-6368-4A94-AE0C-017DE78C0CD7}"/>
              </a:ext>
            </a:extLst>
          </p:cNvPr>
          <p:cNvPicPr>
            <a:picLocks noChangeAspect="1"/>
          </p:cNvPicPr>
          <p:nvPr/>
        </p:nvPicPr>
        <p:blipFill>
          <a:blip r:embed="rId3"/>
          <a:stretch>
            <a:fillRect/>
          </a:stretch>
        </p:blipFill>
        <p:spPr>
          <a:xfrm>
            <a:off x="2262813" y="1959668"/>
            <a:ext cx="420432" cy="420432"/>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6DA58EE7-8561-6047-A68E-F554E3BD7FCB}"/>
              </a:ext>
            </a:extLst>
          </p:cNvPr>
          <p:cNvPicPr>
            <a:picLocks noChangeAspect="1"/>
          </p:cNvPicPr>
          <p:nvPr/>
        </p:nvPicPr>
        <p:blipFill>
          <a:blip r:embed="rId4"/>
          <a:stretch>
            <a:fillRect/>
          </a:stretch>
        </p:blipFill>
        <p:spPr>
          <a:xfrm>
            <a:off x="2262813" y="2785973"/>
            <a:ext cx="420433" cy="420433"/>
          </a:xfrm>
          <a:prstGeom prst="rect">
            <a:avLst/>
          </a:prstGeom>
        </p:spPr>
      </p:pic>
      <p:sp>
        <p:nvSpPr>
          <p:cNvPr id="8" name="Google Shape;135;p21">
            <a:extLst>
              <a:ext uri="{FF2B5EF4-FFF2-40B4-BE49-F238E27FC236}">
                <a16:creationId xmlns:a16="http://schemas.microsoft.com/office/drawing/2014/main" id="{C75B7EF3-A259-1C4D-B1A2-90FDE18243F1}"/>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r>
              <a:rPr lang="en-US" dirty="0"/>
              <a:t>Relevant KPIs</a:t>
            </a:r>
            <a:endParaRPr lang="en-US" dirty="0">
              <a:solidFill>
                <a:schemeClr val="tx1"/>
              </a:solidFill>
            </a:endParaRPr>
          </a:p>
        </p:txBody>
      </p:sp>
      <p:pic>
        <p:nvPicPr>
          <p:cNvPr id="6" name="Picture 5" descr="A picture containing drawing&#10;&#10;Description automatically generated">
            <a:extLst>
              <a:ext uri="{FF2B5EF4-FFF2-40B4-BE49-F238E27FC236}">
                <a16:creationId xmlns:a16="http://schemas.microsoft.com/office/drawing/2014/main" id="{7D269927-A4EF-1942-ABA1-1345566D6B01}"/>
              </a:ext>
            </a:extLst>
          </p:cNvPr>
          <p:cNvPicPr>
            <a:picLocks noChangeAspect="1"/>
          </p:cNvPicPr>
          <p:nvPr/>
        </p:nvPicPr>
        <p:blipFill>
          <a:blip r:embed="rId4"/>
          <a:stretch>
            <a:fillRect/>
          </a:stretch>
        </p:blipFill>
        <p:spPr>
          <a:xfrm>
            <a:off x="2262813" y="3361699"/>
            <a:ext cx="420433" cy="4204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Creating Reusable Page Structures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2494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What are Page Templates?</a:t>
            </a:r>
            <a:endParaRPr dirty="0"/>
          </a:p>
        </p:txBody>
      </p:sp>
      <p:sp>
        <p:nvSpPr>
          <p:cNvPr id="105" name="Google Shape;105;p17"/>
          <p:cNvSpPr txBox="1">
            <a:spLocks noGrp="1"/>
          </p:cNvSpPr>
          <p:nvPr>
            <p:ph type="body" idx="1"/>
          </p:nvPr>
        </p:nvSpPr>
        <p:spPr>
          <a:xfrm>
            <a:off x="890953" y="1416692"/>
            <a:ext cx="7362094" cy="2197786"/>
          </a:xfrm>
          <a:prstGeom prst="rect">
            <a:avLst/>
          </a:prstGeom>
        </p:spPr>
        <p:txBody>
          <a:bodyPr spcFirstLastPara="1" wrap="square" lIns="0" tIns="91425" rIns="0" bIns="91425" anchor="t" anchorCtr="0">
            <a:noAutofit/>
          </a:bodyPr>
          <a:lstStyle/>
          <a:p>
            <a:pPr marL="285750"/>
            <a:r>
              <a:rPr lang="en-US" dirty="0"/>
              <a:t>Page Templates are pre-configured pages used to rapidly generate new Site pages</a:t>
            </a:r>
          </a:p>
          <a:p>
            <a:pPr marL="742950" lvl="1" indent="-285750">
              <a:spcBef>
                <a:spcPts val="600"/>
              </a:spcBef>
              <a:buSzPct val="88000"/>
              <a:buFont typeface="Courier New" panose="02070309020205020404" pitchFamily="49" charset="0"/>
              <a:buChar char="o"/>
            </a:pPr>
            <a:r>
              <a:rPr lang="en-US" sz="1600" b="1" dirty="0"/>
              <a:t>Content Page Templates</a:t>
            </a:r>
            <a:r>
              <a:rPr lang="en-US" sz="1600" dirty="0"/>
              <a:t>—created and managed on any Site</a:t>
            </a:r>
          </a:p>
          <a:p>
            <a:pPr marL="742950" lvl="1" indent="-285750">
              <a:spcBef>
                <a:spcPts val="600"/>
              </a:spcBef>
              <a:buSzPct val="88000"/>
              <a:buFont typeface="Courier New" panose="02070309020205020404" pitchFamily="49" charset="0"/>
              <a:buChar char="o"/>
            </a:pPr>
            <a:r>
              <a:rPr lang="en-US" sz="1600" b="1" dirty="0"/>
              <a:t>Widget Page Templates</a:t>
            </a:r>
            <a:r>
              <a:rPr lang="en-US" sz="1600" dirty="0"/>
              <a:t>—managed on the </a:t>
            </a:r>
            <a:r>
              <a:rPr lang="en-US" sz="1600" i="1" dirty="0"/>
              <a:t>Global Site</a:t>
            </a:r>
            <a:endParaRPr lang="en-US" sz="1600" dirty="0"/>
          </a:p>
          <a:p>
            <a:pPr marL="285750"/>
            <a:r>
              <a:rPr lang="en-US" dirty="0"/>
              <a:t>Page Templates allow you to: </a:t>
            </a:r>
          </a:p>
          <a:p>
            <a:pPr marL="742950" lvl="1" indent="-285750">
              <a:spcBef>
                <a:spcPts val="600"/>
              </a:spcBef>
              <a:buSzPct val="88000"/>
              <a:buFont typeface="Courier New" panose="02070309020205020404" pitchFamily="49" charset="0"/>
              <a:buChar char="o"/>
            </a:pPr>
            <a:r>
              <a:rPr lang="en-US" sz="1600" dirty="0"/>
              <a:t>Rapidly add similar types of pages to Sites throughout the platform</a:t>
            </a:r>
          </a:p>
          <a:p>
            <a:pPr marL="742950" lvl="1" indent="-285750">
              <a:spcBef>
                <a:spcPts val="600"/>
              </a:spcBef>
              <a:buSzPct val="88000"/>
              <a:buFont typeface="Courier New" panose="02070309020205020404" pitchFamily="49" charset="0"/>
              <a:buChar char="o"/>
            </a:pPr>
            <a:r>
              <a:rPr lang="en-US" sz="1600" dirty="0"/>
              <a:t>Create a consistent look and feel</a:t>
            </a:r>
          </a:p>
          <a:p>
            <a:pPr marL="742950" lvl="1" indent="-285750">
              <a:spcBef>
                <a:spcPts val="600"/>
              </a:spcBef>
              <a:buSzPct val="88000"/>
              <a:buFont typeface="Courier New" panose="02070309020205020404" pitchFamily="49" charset="0"/>
              <a:buChar char="o"/>
            </a:pPr>
            <a:r>
              <a:rPr lang="en-US" sz="1600" dirty="0"/>
              <a:t>Quickly make changes to Pages by enabling </a:t>
            </a:r>
            <a:r>
              <a:rPr lang="en-US" sz="1600" i="1" dirty="0"/>
              <a:t>Inherit Changes</a:t>
            </a:r>
          </a:p>
        </p:txBody>
      </p:sp>
    </p:spTree>
    <p:extLst>
      <p:ext uri="{BB962C8B-B14F-4D97-AF65-F5344CB8AC3E}">
        <p14:creationId xmlns:p14="http://schemas.microsoft.com/office/powerpoint/2010/main" val="158367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1041"/>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Content Pages are the default page type in Liferay DXP </a:t>
            </a:r>
          </a:p>
          <a:p>
            <a:pPr marL="285750" indent="-285750">
              <a:spcBef>
                <a:spcPts val="600"/>
              </a:spcBef>
              <a:buSzPct val="150000"/>
              <a:buFont typeface="Arial" panose="020B0604020202020204" pitchFamily="34" charset="0"/>
              <a:buChar char="•"/>
            </a:pPr>
            <a:r>
              <a:rPr lang="en-US" dirty="0"/>
              <a:t>Content Pages are built primarily using Page Fragments with the option to also use widgets</a:t>
            </a:r>
          </a:p>
          <a:p>
            <a:pPr marL="285750" indent="-285750">
              <a:spcBef>
                <a:spcPts val="600"/>
              </a:spcBef>
              <a:buSzPct val="150000"/>
              <a:buFont typeface="Arial" panose="020B0604020202020204" pitchFamily="34" charset="0"/>
              <a:buChar char="•"/>
            </a:pPr>
            <a:r>
              <a:rPr lang="en-US" dirty="0"/>
              <a:t>Content Page Templates can be created on any Site and are organized into Collections</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Content Pages</a:t>
            </a:r>
            <a:endParaRPr dirty="0"/>
          </a:p>
        </p:txBody>
      </p:sp>
      <p:pic>
        <p:nvPicPr>
          <p:cNvPr id="115" name="Google Shape;115;p18"/>
          <p:cNvPicPr preferRelativeResize="0">
            <a:picLocks noChangeAspect="1"/>
          </p:cNvPicPr>
          <p:nvPr/>
        </p:nvPicPr>
        <p:blipFill rotWithShape="1">
          <a:blip r:embed="rId3"/>
          <a:srcRect l="17" r="-538"/>
          <a:stretch/>
        </p:blipFill>
        <p:spPr>
          <a:xfrm>
            <a:off x="4845151" y="1428475"/>
            <a:ext cx="4243616" cy="2673478"/>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4205068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9"/>
          <p:cNvSpPr txBox="1">
            <a:spLocks noGrp="1"/>
          </p:cNvSpPr>
          <p:nvPr>
            <p:ph type="title"/>
          </p:nvPr>
        </p:nvSpPr>
        <p:spPr>
          <a:xfrm>
            <a:off x="4840700" y="754178"/>
            <a:ext cx="4012800" cy="529200"/>
          </a:xfrm>
          <a:prstGeom prst="rect">
            <a:avLst/>
          </a:prstGeom>
        </p:spPr>
        <p:txBody>
          <a:bodyPr spcFirstLastPara="1" wrap="square" lIns="0" tIns="91425" rIns="0" bIns="91425" anchor="t" anchorCtr="0">
            <a:noAutofit/>
          </a:bodyPr>
          <a:lstStyle/>
          <a:p>
            <a:pPr lvl="0"/>
            <a:r>
              <a:rPr lang="en-US" dirty="0"/>
              <a:t>Configuring Page Templates</a:t>
            </a:r>
            <a:endParaRPr dirty="0"/>
          </a:p>
        </p:txBody>
      </p:sp>
      <p:sp>
        <p:nvSpPr>
          <p:cNvPr id="122" name="Google Shape;122;p19"/>
          <p:cNvSpPr txBox="1">
            <a:spLocks noGrp="1"/>
          </p:cNvSpPr>
          <p:nvPr>
            <p:ph type="subTitle" idx="1"/>
          </p:nvPr>
        </p:nvSpPr>
        <p:spPr>
          <a:xfrm>
            <a:off x="4840700" y="1416890"/>
            <a:ext cx="4012800" cy="2115600"/>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SEO settings can be defined by adding metadata to the Page Template</a:t>
            </a:r>
          </a:p>
          <a:p>
            <a:pPr marL="285750" indent="-285750">
              <a:spcBef>
                <a:spcPts val="600"/>
              </a:spcBef>
              <a:buSzPct val="150000"/>
              <a:buFont typeface="Arial" panose="020B0604020202020204" pitchFamily="34" charset="0"/>
              <a:buChar char="•"/>
            </a:pPr>
            <a:r>
              <a:rPr lang="en-US" dirty="0"/>
              <a:t>Platform administrators can update each of the following for a Page Template:</a:t>
            </a:r>
          </a:p>
          <a:p>
            <a:pPr marL="742950" lvl="1" indent="-285750">
              <a:spcBef>
                <a:spcPts val="600"/>
              </a:spcBef>
              <a:buSzPct val="88000"/>
              <a:buFont typeface="Courier New" panose="02070309020205020404" pitchFamily="49" charset="0"/>
              <a:buChar char="o"/>
            </a:pPr>
            <a:r>
              <a:rPr lang="en-US" dirty="0"/>
              <a:t>HTML title</a:t>
            </a:r>
          </a:p>
          <a:p>
            <a:pPr marL="742950" lvl="1" indent="-285750">
              <a:spcBef>
                <a:spcPts val="600"/>
              </a:spcBef>
              <a:buSzPct val="88000"/>
              <a:buFont typeface="Courier New" panose="02070309020205020404" pitchFamily="49" charset="0"/>
              <a:buChar char="o"/>
            </a:pPr>
            <a:r>
              <a:rPr lang="en-US" dirty="0"/>
              <a:t>Description</a:t>
            </a:r>
          </a:p>
          <a:p>
            <a:pPr marL="742950" lvl="1" indent="-285750">
              <a:spcBef>
                <a:spcPts val="600"/>
              </a:spcBef>
              <a:buSzPct val="88000"/>
              <a:buFont typeface="Courier New" panose="02070309020205020404" pitchFamily="49" charset="0"/>
              <a:buChar char="o"/>
            </a:pPr>
            <a:r>
              <a:rPr lang="en-US" dirty="0"/>
              <a:t>Keywords</a:t>
            </a:r>
          </a:p>
        </p:txBody>
      </p:sp>
      <p:pic>
        <p:nvPicPr>
          <p:cNvPr id="5" name="Google Shape;124;p19">
            <a:extLst>
              <a:ext uri="{FF2B5EF4-FFF2-40B4-BE49-F238E27FC236}">
                <a16:creationId xmlns:a16="http://schemas.microsoft.com/office/drawing/2014/main" id="{3D97AFB0-45BC-E74B-AB9D-BBEEEFBE52CA}"/>
              </a:ext>
            </a:extLst>
          </p:cNvPr>
          <p:cNvPicPr preferRelativeResize="0">
            <a:picLocks noChangeAspect="1"/>
          </p:cNvPicPr>
          <p:nvPr/>
        </p:nvPicPr>
        <p:blipFill>
          <a:blip r:embed="rId3"/>
          <a:srcRect/>
          <a:stretch/>
        </p:blipFill>
        <p:spPr>
          <a:xfrm>
            <a:off x="787224" y="96520"/>
            <a:ext cx="2914142" cy="4950460"/>
          </a:xfrm>
          <a:prstGeom prst="rect">
            <a:avLst/>
          </a:prstGeom>
          <a:noFill/>
          <a:ln>
            <a:noFill/>
          </a:ln>
          <a:effectLst>
            <a:outerShdw blurRad="508000" dist="190500" dir="5400000" algn="tl" rotWithShape="0">
              <a:prstClr val="black">
                <a:alpha val="20000"/>
              </a:prstClr>
            </a:outerShdw>
          </a:effectLst>
        </p:spPr>
      </p:pic>
    </p:spTree>
  </p:cSld>
  <p:clrMapOvr>
    <a:masterClrMapping/>
  </p:clrMapOvr>
</p:sld>
</file>

<file path=ppt/theme/theme1.xml><?xml version="1.0" encoding="utf-8"?>
<a:theme xmlns:a="http://schemas.openxmlformats.org/drawingml/2006/main" name="LR BRAND">
  <a:themeElements>
    <a:clrScheme name="Simple Light">
      <a:dk1>
        <a:srgbClr val="09101D"/>
      </a:dk1>
      <a:lt1>
        <a:srgbClr val="FFFFFF"/>
      </a:lt1>
      <a:dk2>
        <a:srgbClr val="DADEE3"/>
      </a:dk2>
      <a:lt2>
        <a:srgbClr val="858C94"/>
      </a:lt2>
      <a:accent1>
        <a:srgbClr val="0B63CE"/>
      </a:accent1>
      <a:accent2>
        <a:srgbClr val="134194"/>
      </a:accent2>
      <a:accent3>
        <a:srgbClr val="2E5AAC"/>
      </a:accent3>
      <a:accent4>
        <a:srgbClr val="DA1414"/>
      </a:accent4>
      <a:accent5>
        <a:srgbClr val="287D3C"/>
      </a:accent5>
      <a:accent6>
        <a:srgbClr val="B95000"/>
      </a:accent6>
      <a:hlink>
        <a:srgbClr val="0B63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18571</TotalTime>
  <Words>5171</Words>
  <Application>Microsoft Macintosh PowerPoint</Application>
  <PresentationFormat>On-screen Show (16:9)</PresentationFormat>
  <Paragraphs>337</Paragraphs>
  <Slides>47</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Source Sans Pro</vt:lpstr>
      <vt:lpstr>Courier New</vt:lpstr>
      <vt:lpstr>Source Sans Pro Light</vt:lpstr>
      <vt:lpstr>Source Sans Pro SemiBold</vt:lpstr>
      <vt:lpstr>Source Serif Pro Semibold</vt:lpstr>
      <vt:lpstr>Wingdings</vt:lpstr>
      <vt:lpstr>Arial</vt:lpstr>
      <vt:lpstr>LR BRAND</vt:lpstr>
      <vt:lpstr>Build New Sites with Liferay DXP</vt:lpstr>
      <vt:lpstr>PowerPoint Presentation</vt:lpstr>
      <vt:lpstr>Exercise Prerequisites</vt:lpstr>
      <vt:lpstr>Intro to Use Case: The Mondego Group</vt:lpstr>
      <vt:lpstr>PowerPoint Presentation</vt:lpstr>
      <vt:lpstr>PowerPoint Presentation</vt:lpstr>
      <vt:lpstr>What are Page Templates?</vt:lpstr>
      <vt:lpstr>Content Pages</vt:lpstr>
      <vt:lpstr>Configuring Page Templates</vt:lpstr>
      <vt:lpstr>Master Pages</vt:lpstr>
      <vt:lpstr>Use Case Example: Mondego Page Templates</vt:lpstr>
      <vt:lpstr>Knowledge Check</vt:lpstr>
      <vt:lpstr>Knowledge Check</vt:lpstr>
      <vt:lpstr>Exercise: Add Pages to the Platform</vt:lpstr>
      <vt:lpstr>Add Pages to the Platform Exercise Objectives</vt:lpstr>
      <vt:lpstr>Add Pages to the Platform Exercise Steps (1/2)</vt:lpstr>
      <vt:lpstr>Add Pages to the Platform Exercise Steps (2/2)</vt:lpstr>
      <vt:lpstr>Add Pages to the Platform Bonus Exercises</vt:lpstr>
      <vt:lpstr>PowerPoint Presentation</vt:lpstr>
      <vt:lpstr>What are Site Templates?</vt:lpstr>
      <vt:lpstr>Rapidly Generating New Sites</vt:lpstr>
      <vt:lpstr>Sites Built From Site Templates</vt:lpstr>
      <vt:lpstr>Use Case Example: Mondego Regional Sites</vt:lpstr>
      <vt:lpstr>Knowledge Check</vt:lpstr>
      <vt:lpstr>Knowledge Check</vt:lpstr>
      <vt:lpstr>Exercise: Add Sites to the Platform</vt:lpstr>
      <vt:lpstr>Add Sites to the Platform Exercise Objectives</vt:lpstr>
      <vt:lpstr>Add Sites to the Platform Exercise Steps</vt:lpstr>
      <vt:lpstr>Add Sites to the Platform Bonus Exercises</vt:lpstr>
      <vt:lpstr>PowerPoint Presentation</vt:lpstr>
      <vt:lpstr>Site Membership</vt:lpstr>
      <vt:lpstr>Sites Roles</vt:lpstr>
      <vt:lpstr>Teams</vt:lpstr>
      <vt:lpstr>Public vs. Private Pages</vt:lpstr>
      <vt:lpstr>Site Hierarchies</vt:lpstr>
      <vt:lpstr>Sites and Organizations</vt:lpstr>
      <vt:lpstr>Site Navigation</vt:lpstr>
      <vt:lpstr>Use Case Example: Mondego Site Management</vt:lpstr>
      <vt:lpstr>Knowledge Check</vt:lpstr>
      <vt:lpstr>Knowledge Check</vt:lpstr>
      <vt:lpstr>Exercise: Manage Site Configuration</vt:lpstr>
      <vt:lpstr>Manage Site Configuration Exercise Objectives</vt:lpstr>
      <vt:lpstr>Manage Site Configuration Exercise Steps</vt:lpstr>
      <vt:lpstr>Manage Site Configuration Bonus Exercises</vt:lpstr>
      <vt:lpstr>Summary (1/2)</vt:lpstr>
      <vt:lpstr>Summary (2/2)</vt:lpstr>
      <vt:lpstr>For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Start Your Presentation</dc:title>
  <dc:creator>Liferay</dc:creator>
  <cp:lastModifiedBy>Emily Brokaw</cp:lastModifiedBy>
  <cp:revision>222</cp:revision>
  <dcterms:modified xsi:type="dcterms:W3CDTF">2022-02-17T20:28:34Z</dcterms:modified>
</cp:coreProperties>
</file>